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8" r:id="rId4"/>
    <p:sldId id="271" r:id="rId5"/>
    <p:sldId id="270" r:id="rId6"/>
    <p:sldId id="258" r:id="rId7"/>
    <p:sldId id="264" r:id="rId8"/>
    <p:sldId id="260" r:id="rId9"/>
    <p:sldId id="263" r:id="rId10"/>
    <p:sldId id="261" r:id="rId11"/>
    <p:sldId id="262" r:id="rId12"/>
    <p:sldId id="265" r:id="rId13"/>
    <p:sldId id="267" r:id="rId14"/>
    <p:sldId id="266" r:id="rId15"/>
    <p:sldId id="269"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139" autoAdjust="0"/>
  </p:normalViewPr>
  <p:slideViewPr>
    <p:cSldViewPr snapToGrid="0">
      <p:cViewPr varScale="1">
        <p:scale>
          <a:sx n="102" d="100"/>
          <a:sy n="102" d="100"/>
        </p:scale>
        <p:origin x="10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EBFCF-A9E1-44CA-84CB-B19EAD4B2832}" type="datetimeFigureOut">
              <a:rPr lang="en-GB" smtClean="0"/>
              <a:t>02/06/2016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21AC0-830D-49EF-99C3-EC3CAA7C5827}" type="slidenum">
              <a:rPr lang="en-GB" smtClean="0"/>
              <a:t>‹#›</a:t>
            </a:fld>
            <a:endParaRPr lang="en-GB"/>
          </a:p>
        </p:txBody>
      </p:sp>
    </p:spTree>
    <p:extLst>
      <p:ext uri="{BB962C8B-B14F-4D97-AF65-F5344CB8AC3E}">
        <p14:creationId xmlns:p14="http://schemas.microsoft.com/office/powerpoint/2010/main" val="29955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B21AC0-830D-49EF-99C3-EC3CAA7C5827}" type="slidenum">
              <a:rPr lang="en-GB" smtClean="0"/>
              <a:t>1</a:t>
            </a:fld>
            <a:endParaRPr lang="en-GB"/>
          </a:p>
        </p:txBody>
      </p:sp>
    </p:spTree>
    <p:extLst>
      <p:ext uri="{BB962C8B-B14F-4D97-AF65-F5344CB8AC3E}">
        <p14:creationId xmlns:p14="http://schemas.microsoft.com/office/powerpoint/2010/main" val="146083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10</a:t>
            </a:fld>
            <a:endParaRPr lang="en-GB"/>
          </a:p>
        </p:txBody>
      </p:sp>
    </p:spTree>
    <p:extLst>
      <p:ext uri="{BB962C8B-B14F-4D97-AF65-F5344CB8AC3E}">
        <p14:creationId xmlns:p14="http://schemas.microsoft.com/office/powerpoint/2010/main" val="181068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11</a:t>
            </a:fld>
            <a:endParaRPr lang="en-GB"/>
          </a:p>
        </p:txBody>
      </p:sp>
    </p:spTree>
    <p:extLst>
      <p:ext uri="{BB962C8B-B14F-4D97-AF65-F5344CB8AC3E}">
        <p14:creationId xmlns:p14="http://schemas.microsoft.com/office/powerpoint/2010/main" val="371352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B21AC0-830D-49EF-99C3-EC3CAA7C5827}" type="slidenum">
              <a:rPr lang="en-GB" smtClean="0"/>
              <a:t>12</a:t>
            </a:fld>
            <a:endParaRPr lang="en-GB"/>
          </a:p>
        </p:txBody>
      </p:sp>
    </p:spTree>
    <p:extLst>
      <p:ext uri="{BB962C8B-B14F-4D97-AF65-F5344CB8AC3E}">
        <p14:creationId xmlns:p14="http://schemas.microsoft.com/office/powerpoint/2010/main" val="226374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13</a:t>
            </a:fld>
            <a:endParaRPr lang="en-GB"/>
          </a:p>
        </p:txBody>
      </p:sp>
    </p:spTree>
    <p:extLst>
      <p:ext uri="{BB962C8B-B14F-4D97-AF65-F5344CB8AC3E}">
        <p14:creationId xmlns:p14="http://schemas.microsoft.com/office/powerpoint/2010/main" val="381607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14</a:t>
            </a:fld>
            <a:endParaRPr lang="en-GB"/>
          </a:p>
        </p:txBody>
      </p:sp>
    </p:spTree>
    <p:extLst>
      <p:ext uri="{BB962C8B-B14F-4D97-AF65-F5344CB8AC3E}">
        <p14:creationId xmlns:p14="http://schemas.microsoft.com/office/powerpoint/2010/main" val="305715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15</a:t>
            </a:fld>
            <a:endParaRPr lang="en-GB"/>
          </a:p>
        </p:txBody>
      </p:sp>
    </p:spTree>
    <p:extLst>
      <p:ext uri="{BB962C8B-B14F-4D97-AF65-F5344CB8AC3E}">
        <p14:creationId xmlns:p14="http://schemas.microsoft.com/office/powerpoint/2010/main" val="683682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16</a:t>
            </a:fld>
            <a:endParaRPr lang="en-GB"/>
          </a:p>
        </p:txBody>
      </p:sp>
    </p:spTree>
    <p:extLst>
      <p:ext uri="{BB962C8B-B14F-4D97-AF65-F5344CB8AC3E}">
        <p14:creationId xmlns:p14="http://schemas.microsoft.com/office/powerpoint/2010/main" val="298774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B21AC0-830D-49EF-99C3-EC3CAA7C5827}" type="slidenum">
              <a:rPr lang="en-GB" smtClean="0"/>
              <a:t>2</a:t>
            </a:fld>
            <a:endParaRPr lang="en-GB"/>
          </a:p>
        </p:txBody>
      </p:sp>
    </p:spTree>
    <p:extLst>
      <p:ext uri="{BB962C8B-B14F-4D97-AF65-F5344CB8AC3E}">
        <p14:creationId xmlns:p14="http://schemas.microsoft.com/office/powerpoint/2010/main" val="4136146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3</a:t>
            </a:fld>
            <a:endParaRPr lang="en-GB"/>
          </a:p>
        </p:txBody>
      </p:sp>
    </p:spTree>
    <p:extLst>
      <p:ext uri="{BB962C8B-B14F-4D97-AF65-F5344CB8AC3E}">
        <p14:creationId xmlns:p14="http://schemas.microsoft.com/office/powerpoint/2010/main" val="124180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B21AC0-830D-49EF-99C3-EC3CAA7C5827}" type="slidenum">
              <a:rPr lang="en-GB" smtClean="0"/>
              <a:t>4</a:t>
            </a:fld>
            <a:endParaRPr lang="en-GB"/>
          </a:p>
        </p:txBody>
      </p:sp>
    </p:spTree>
    <p:extLst>
      <p:ext uri="{BB962C8B-B14F-4D97-AF65-F5344CB8AC3E}">
        <p14:creationId xmlns:p14="http://schemas.microsoft.com/office/powerpoint/2010/main" val="196268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5</a:t>
            </a:fld>
            <a:endParaRPr lang="en-GB"/>
          </a:p>
        </p:txBody>
      </p:sp>
    </p:spTree>
    <p:extLst>
      <p:ext uri="{BB962C8B-B14F-4D97-AF65-F5344CB8AC3E}">
        <p14:creationId xmlns:p14="http://schemas.microsoft.com/office/powerpoint/2010/main" val="239216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6</a:t>
            </a:fld>
            <a:endParaRPr lang="en-GB"/>
          </a:p>
        </p:txBody>
      </p:sp>
    </p:spTree>
    <p:extLst>
      <p:ext uri="{BB962C8B-B14F-4D97-AF65-F5344CB8AC3E}">
        <p14:creationId xmlns:p14="http://schemas.microsoft.com/office/powerpoint/2010/main" val="376207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8B21AC0-830D-49EF-99C3-EC3CAA7C5827}" type="slidenum">
              <a:rPr lang="en-GB" smtClean="0"/>
              <a:t>7</a:t>
            </a:fld>
            <a:endParaRPr lang="en-GB"/>
          </a:p>
        </p:txBody>
      </p:sp>
    </p:spTree>
    <p:extLst>
      <p:ext uri="{BB962C8B-B14F-4D97-AF65-F5344CB8AC3E}">
        <p14:creationId xmlns:p14="http://schemas.microsoft.com/office/powerpoint/2010/main" val="56945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B21AC0-830D-49EF-99C3-EC3CAA7C5827}" type="slidenum">
              <a:rPr lang="en-GB" smtClean="0"/>
              <a:t>8</a:t>
            </a:fld>
            <a:endParaRPr lang="en-GB"/>
          </a:p>
        </p:txBody>
      </p:sp>
    </p:spTree>
    <p:extLst>
      <p:ext uri="{BB962C8B-B14F-4D97-AF65-F5344CB8AC3E}">
        <p14:creationId xmlns:p14="http://schemas.microsoft.com/office/powerpoint/2010/main" val="16964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B21AC0-830D-49EF-99C3-EC3CAA7C5827}" type="slidenum">
              <a:rPr lang="en-GB" smtClean="0"/>
              <a:t>9</a:t>
            </a:fld>
            <a:endParaRPr lang="en-GB"/>
          </a:p>
        </p:txBody>
      </p:sp>
    </p:spTree>
    <p:extLst>
      <p:ext uri="{BB962C8B-B14F-4D97-AF65-F5344CB8AC3E}">
        <p14:creationId xmlns:p14="http://schemas.microsoft.com/office/powerpoint/2010/main" val="315450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78BDA8-2DD1-4791-B0F3-BC70574DBC17}"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347230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BDA8-2DD1-4791-B0F3-BC70574DBC17}"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226667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BDA8-2DD1-4791-B0F3-BC70574DBC17}"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211584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BDA8-2DD1-4791-B0F3-BC70574DBC17}"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214718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78BDA8-2DD1-4791-B0F3-BC70574DBC17}" type="datetimeFigureOut">
              <a:rPr lang="en-GB" smtClean="0"/>
              <a:t>02/06/2016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67578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78BDA8-2DD1-4791-B0F3-BC70574DBC17}" type="datetimeFigureOut">
              <a:rPr lang="en-GB" smtClean="0"/>
              <a:t>02/06/2016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286510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78BDA8-2DD1-4791-B0F3-BC70574DBC17}" type="datetimeFigureOut">
              <a:rPr lang="en-GB" smtClean="0"/>
              <a:t>02/06/2016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175586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78BDA8-2DD1-4791-B0F3-BC70574DBC17}" type="datetimeFigureOut">
              <a:rPr lang="en-GB" smtClean="0"/>
              <a:t>02/06/2016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401811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8BDA8-2DD1-4791-B0F3-BC70574DBC17}" type="datetimeFigureOut">
              <a:rPr lang="en-GB" smtClean="0"/>
              <a:t>02/06/2016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352274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78BDA8-2DD1-4791-B0F3-BC70574DBC17}" type="datetimeFigureOut">
              <a:rPr lang="en-GB" smtClean="0"/>
              <a:t>02/06/2016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43838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78BDA8-2DD1-4791-B0F3-BC70574DBC17}" type="datetimeFigureOut">
              <a:rPr lang="en-GB" smtClean="0"/>
              <a:t>02/06/2016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AAAEF1-0138-4E34-BF63-A16F7804C052}" type="slidenum">
              <a:rPr lang="en-GB" smtClean="0"/>
              <a:t>‹#›</a:t>
            </a:fld>
            <a:endParaRPr lang="en-GB"/>
          </a:p>
        </p:txBody>
      </p:sp>
    </p:spTree>
    <p:extLst>
      <p:ext uri="{BB962C8B-B14F-4D97-AF65-F5344CB8AC3E}">
        <p14:creationId xmlns:p14="http://schemas.microsoft.com/office/powerpoint/2010/main" val="361352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8BDA8-2DD1-4791-B0F3-BC70574DBC17}" type="datetimeFigureOut">
              <a:rPr lang="en-GB" smtClean="0"/>
              <a:t>02/06/2016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AAEF1-0138-4E34-BF63-A16F7804C052}" type="slidenum">
              <a:rPr lang="en-GB" smtClean="0"/>
              <a:t>‹#›</a:t>
            </a:fld>
            <a:endParaRPr lang="en-GB"/>
          </a:p>
        </p:txBody>
      </p:sp>
    </p:spTree>
    <p:extLst>
      <p:ext uri="{BB962C8B-B14F-4D97-AF65-F5344CB8AC3E}">
        <p14:creationId xmlns:p14="http://schemas.microsoft.com/office/powerpoint/2010/main" val="396810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www.seton.co.uk/workwear-ppe/eye-protection"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3400" r="3766" b="14532"/>
          <a:stretch/>
        </p:blipFill>
        <p:spPr>
          <a:xfrm>
            <a:off x="0" y="0"/>
            <a:ext cx="9144000" cy="6857999"/>
          </a:xfrm>
          <a:prstGeom prst="rect">
            <a:avLst/>
          </a:prstGeom>
        </p:spPr>
      </p:pic>
      <p:sp>
        <p:nvSpPr>
          <p:cNvPr id="4" name="Rectangle 3"/>
          <p:cNvSpPr/>
          <p:nvPr/>
        </p:nvSpPr>
        <p:spPr>
          <a:xfrm>
            <a:off x="351072" y="5554992"/>
            <a:ext cx="6196568" cy="1015663"/>
          </a:xfrm>
          <a:prstGeom prst="rect">
            <a:avLst/>
          </a:prstGeom>
        </p:spPr>
        <p:txBody>
          <a:bodyPr wrap="none">
            <a:spAutoFit/>
          </a:bodyPr>
          <a:lstStyle/>
          <a:p>
            <a:r>
              <a:rPr lang="en-GB" sz="2400" dirty="0" smtClean="0">
                <a:solidFill>
                  <a:schemeClr val="accent6"/>
                </a:solidFill>
              </a:rPr>
              <a:t>A guide to…</a:t>
            </a:r>
          </a:p>
          <a:p>
            <a:r>
              <a:rPr lang="en-GB" sz="3600" b="1" dirty="0" smtClean="0">
                <a:solidFill>
                  <a:schemeClr val="accent6"/>
                </a:solidFill>
              </a:rPr>
              <a:t>Choosing </a:t>
            </a:r>
            <a:r>
              <a:rPr lang="en-GB" sz="3600" b="1" dirty="0">
                <a:solidFill>
                  <a:schemeClr val="accent6"/>
                </a:solidFill>
              </a:rPr>
              <a:t>Eye &amp; Face Protection</a:t>
            </a:r>
          </a:p>
        </p:txBody>
      </p:sp>
      <p:pic>
        <p:nvPicPr>
          <p:cNvPr id="8" name="Picture 1" descr="Picture1.png"/>
          <p:cNvPicPr>
            <a:picLocks noChangeAspect="1"/>
          </p:cNvPicPr>
          <p:nvPr/>
        </p:nvPicPr>
        <p:blipFill>
          <a:blip r:embed="rId5">
            <a:extLst>
              <a:ext uri="{28A0092B-C50C-407E-A947-70E740481C1C}">
                <a14:useLocalDpi xmlns:a14="http://schemas.microsoft.com/office/drawing/2010/main" val="0"/>
              </a:ext>
            </a:extLst>
          </a:blip>
          <a:srcRect t="16663" b="10416"/>
          <a:stretch>
            <a:fillRect/>
          </a:stretch>
        </p:blipFill>
        <p:spPr bwMode="auto">
          <a:xfrm>
            <a:off x="2741791" y="217126"/>
            <a:ext cx="3660418" cy="732084"/>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664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5529298"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Eye Shields</a:t>
            </a:r>
            <a:endParaRPr lang="en-GB" dirty="0"/>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8369" y="1313291"/>
            <a:ext cx="5671334" cy="2862322"/>
          </a:xfrm>
          <a:prstGeom prst="rect">
            <a:avLst/>
          </a:prstGeom>
          <a:noFill/>
        </p:spPr>
        <p:txBody>
          <a:bodyPr wrap="square" rtlCol="0">
            <a:spAutoFit/>
          </a:bodyPr>
          <a:lstStyle/>
          <a:p>
            <a:pPr fontAlgn="base"/>
            <a:r>
              <a:rPr lang="en-GB" b="1" dirty="0" smtClean="0"/>
              <a:t>Eye </a:t>
            </a:r>
            <a:r>
              <a:rPr lang="en-GB" b="1" dirty="0"/>
              <a:t>shields are similar to safety glasses, however they have a single frameless </a:t>
            </a:r>
            <a:r>
              <a:rPr lang="en-GB" b="1" dirty="0" smtClean="0"/>
              <a:t>one-piece </a:t>
            </a:r>
            <a:r>
              <a:rPr lang="en-GB" b="1" dirty="0"/>
              <a:t>lens. </a:t>
            </a:r>
            <a:endParaRPr lang="en-GB" b="1" dirty="0" smtClean="0"/>
          </a:p>
          <a:p>
            <a:pPr fontAlgn="base"/>
            <a:endParaRPr lang="en-GB" dirty="0" smtClean="0"/>
          </a:p>
          <a:p>
            <a:pPr marL="285750" indent="-285750" fontAlgn="base">
              <a:buFont typeface="Arial" panose="020B0604020202020204" pitchFamily="34" charset="0"/>
              <a:buChar char="•"/>
            </a:pPr>
            <a:r>
              <a:rPr lang="en-GB" dirty="0" smtClean="0"/>
              <a:t>These </a:t>
            </a:r>
            <a:r>
              <a:rPr lang="en-GB" dirty="0"/>
              <a:t>provide a similar level of protection to safety glasses.</a:t>
            </a:r>
          </a:p>
          <a:p>
            <a:pPr marL="285750" indent="-285750" fontAlgn="base">
              <a:buFont typeface="Arial" panose="020B0604020202020204" pitchFamily="34" charset="0"/>
              <a:buChar char="•"/>
            </a:pPr>
            <a:endParaRPr lang="en-GB" dirty="0" smtClean="0"/>
          </a:p>
          <a:p>
            <a:pPr marL="285750" indent="-285750" fontAlgn="base">
              <a:buFont typeface="Arial" panose="020B0604020202020204" pitchFamily="34" charset="0"/>
              <a:buChar char="•"/>
            </a:pPr>
            <a:r>
              <a:rPr lang="en-GB" dirty="0" smtClean="0"/>
              <a:t>Eye </a:t>
            </a:r>
            <a:r>
              <a:rPr lang="en-GB" dirty="0"/>
              <a:t>shields can be useful for visitors and other people who need eye protection only for short </a:t>
            </a:r>
            <a:r>
              <a:rPr lang="en-GB" dirty="0" smtClean="0"/>
              <a:t>periods.</a:t>
            </a:r>
          </a:p>
          <a:p>
            <a:pPr marL="285750" indent="-285750" fontAlgn="base">
              <a:buFont typeface="Arial" panose="020B0604020202020204" pitchFamily="34" charset="0"/>
              <a:buChar char="•"/>
            </a:pPr>
            <a:endParaRPr lang="en-GB" dirty="0"/>
          </a:p>
          <a:p>
            <a:pPr marL="285750" indent="-285750" fontAlgn="base">
              <a:buFont typeface="Arial" panose="020B0604020202020204" pitchFamily="34" charset="0"/>
              <a:buChar char="•"/>
            </a:pPr>
            <a:r>
              <a:rPr lang="en-GB" dirty="0" smtClean="0"/>
              <a:t>Some </a:t>
            </a:r>
            <a:r>
              <a:rPr lang="en-GB" dirty="0"/>
              <a:t>styles can be worn over prescription </a:t>
            </a:r>
            <a:r>
              <a:rPr lang="en-GB" dirty="0" smtClean="0"/>
              <a:t>glasses.</a:t>
            </a:r>
            <a:endParaRPr lang="en-GB" dirty="0"/>
          </a:p>
        </p:txBody>
      </p:sp>
      <p:pic>
        <p:nvPicPr>
          <p:cNvPr id="5" name="Picture 4"/>
          <p:cNvPicPr>
            <a:picLocks noChangeAspect="1"/>
          </p:cNvPicPr>
          <p:nvPr/>
        </p:nvPicPr>
        <p:blipFill>
          <a:blip r:embed="rId5"/>
          <a:stretch>
            <a:fillRect/>
          </a:stretch>
        </p:blipFill>
        <p:spPr>
          <a:xfrm flipH="1">
            <a:off x="6217667" y="281281"/>
            <a:ext cx="2926334" cy="1786283"/>
          </a:xfrm>
          <a:prstGeom prst="rect">
            <a:avLst/>
          </a:prstGeom>
        </p:spPr>
      </p:pic>
    </p:spTree>
    <p:extLst>
      <p:ext uri="{BB962C8B-B14F-4D97-AF65-F5344CB8AC3E}">
        <p14:creationId xmlns:p14="http://schemas.microsoft.com/office/powerpoint/2010/main" val="77069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6372307"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Face Shields</a:t>
            </a:r>
            <a:endParaRPr lang="en-GB" dirty="0"/>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8369" y="1296750"/>
            <a:ext cx="6164494" cy="3970318"/>
          </a:xfrm>
          <a:prstGeom prst="rect">
            <a:avLst/>
          </a:prstGeom>
          <a:noFill/>
        </p:spPr>
        <p:txBody>
          <a:bodyPr wrap="square" rtlCol="0">
            <a:spAutoFit/>
          </a:bodyPr>
          <a:lstStyle/>
          <a:p>
            <a:r>
              <a:rPr lang="en-GB" b="1" dirty="0"/>
              <a:t>Face shields protect the face but do not fully enclose the </a:t>
            </a:r>
            <a:r>
              <a:rPr lang="en-GB" b="1" dirty="0" smtClean="0"/>
              <a:t>eyes.</a:t>
            </a:r>
            <a:endParaRPr lang="en-GB" b="1"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Provide </a:t>
            </a:r>
            <a:r>
              <a:rPr lang="en-GB" dirty="0"/>
              <a:t>protection against impact, spraying, chipping, grinding or chemical </a:t>
            </a:r>
            <a:r>
              <a:rPr lang="en-GB" dirty="0" smtClean="0"/>
              <a:t>splashes.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Frequently </a:t>
            </a:r>
            <a:r>
              <a:rPr lang="en-GB" dirty="0"/>
              <a:t>used in conjunction with eye protection, as they are not by themselves protective </a:t>
            </a:r>
            <a:r>
              <a:rPr lang="en-GB" dirty="0" smtClean="0"/>
              <a:t>eyewear.</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a:t>
            </a:r>
            <a:r>
              <a:rPr lang="en-GB" dirty="0"/>
              <a:t>heaviest and bulkiest form of protection. However, they should be comfortable if they are fitted with an adjustable head </a:t>
            </a:r>
            <a:r>
              <a:rPr lang="en-GB" dirty="0" smtClean="0"/>
              <a:t>harness.</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They </a:t>
            </a:r>
            <a:r>
              <a:rPr lang="en-GB" dirty="0"/>
              <a:t>can include welding filters or reflective metal screens that deflect </a:t>
            </a:r>
            <a:r>
              <a:rPr lang="en-GB" dirty="0" smtClean="0"/>
              <a:t>heat.</a:t>
            </a:r>
            <a:endParaRPr lang="en-GB" dirty="0"/>
          </a:p>
        </p:txBody>
      </p:sp>
      <p:pic>
        <p:nvPicPr>
          <p:cNvPr id="5" name="Picture 4"/>
          <p:cNvPicPr>
            <a:picLocks noChangeAspect="1"/>
          </p:cNvPicPr>
          <p:nvPr/>
        </p:nvPicPr>
        <p:blipFill>
          <a:blip r:embed="rId5"/>
          <a:stretch>
            <a:fillRect/>
          </a:stretch>
        </p:blipFill>
        <p:spPr>
          <a:xfrm flipH="1">
            <a:off x="6937057" y="193279"/>
            <a:ext cx="2206943" cy="2206943"/>
          </a:xfrm>
          <a:prstGeom prst="rect">
            <a:avLst/>
          </a:prstGeom>
        </p:spPr>
      </p:pic>
    </p:spTree>
    <p:extLst>
      <p:ext uri="{BB962C8B-B14F-4D97-AF65-F5344CB8AC3E}">
        <p14:creationId xmlns:p14="http://schemas.microsoft.com/office/powerpoint/2010/main" val="64973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8455631"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Eye/Face Protection Storage</a:t>
            </a:r>
            <a:endParaRPr lang="en-GB" dirty="0"/>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8369" y="1276515"/>
            <a:ext cx="8337099" cy="2308324"/>
          </a:xfrm>
          <a:prstGeom prst="rect">
            <a:avLst/>
          </a:prstGeom>
          <a:noFill/>
        </p:spPr>
        <p:txBody>
          <a:bodyPr wrap="square" rtlCol="0">
            <a:spAutoFit/>
          </a:bodyPr>
          <a:lstStyle/>
          <a:p>
            <a:r>
              <a:rPr lang="en-GB" b="1" dirty="0"/>
              <a:t>All eye protectors need to be properly cared for and stored</a:t>
            </a:r>
            <a:r>
              <a:rPr lang="en-GB" dirty="0" smtClean="0"/>
              <a:t>.</a:t>
            </a:r>
          </a:p>
          <a:p>
            <a:endParaRPr lang="en-GB" dirty="0"/>
          </a:p>
          <a:p>
            <a:r>
              <a:rPr lang="en-GB" dirty="0"/>
              <a:t>Personal issue eyewear should be stored in a suitable spectacle case or eyewear container when not in </a:t>
            </a:r>
            <a:r>
              <a:rPr lang="en-GB" dirty="0" smtClean="0"/>
              <a:t>use.</a:t>
            </a:r>
          </a:p>
          <a:p>
            <a:endParaRPr lang="en-GB" dirty="0"/>
          </a:p>
          <a:p>
            <a:r>
              <a:rPr lang="en-GB" dirty="0" smtClean="0"/>
              <a:t>Those </a:t>
            </a:r>
            <a:r>
              <a:rPr lang="en-GB" dirty="0"/>
              <a:t>for visitors should also be suitably stored, e.g. in a purpose made “store-and-issue” wall mounted container</a:t>
            </a:r>
            <a:r>
              <a:rPr lang="en-GB" dirty="0" smtClean="0"/>
              <a:t>.</a:t>
            </a:r>
            <a:endParaRPr lang="en-GB" dirty="0"/>
          </a:p>
          <a:p>
            <a:endParaRPr lang="en-GB" dirty="0"/>
          </a:p>
        </p:txBody>
      </p:sp>
      <p:pic>
        <p:nvPicPr>
          <p:cNvPr id="5" name="Picture 4"/>
          <p:cNvPicPr>
            <a:picLocks noChangeAspect="1"/>
          </p:cNvPicPr>
          <p:nvPr/>
        </p:nvPicPr>
        <p:blipFill rotWithShape="1">
          <a:blip r:embed="rId5"/>
          <a:srcRect t="10919" b="15400"/>
          <a:stretch/>
        </p:blipFill>
        <p:spPr>
          <a:xfrm>
            <a:off x="2993365" y="3616503"/>
            <a:ext cx="3095625" cy="2280863"/>
          </a:xfrm>
          <a:prstGeom prst="rect">
            <a:avLst/>
          </a:prstGeom>
        </p:spPr>
      </p:pic>
    </p:spTree>
    <p:extLst>
      <p:ext uri="{BB962C8B-B14F-4D97-AF65-F5344CB8AC3E}">
        <p14:creationId xmlns:p14="http://schemas.microsoft.com/office/powerpoint/2010/main" val="2301859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8455631"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Cleaning Eye/Face Protection</a:t>
            </a:r>
            <a:endParaRPr lang="en-GB" dirty="0"/>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8369" y="1596641"/>
            <a:ext cx="5655817" cy="2031325"/>
          </a:xfrm>
          <a:prstGeom prst="rect">
            <a:avLst/>
          </a:prstGeom>
          <a:noFill/>
        </p:spPr>
        <p:txBody>
          <a:bodyPr wrap="square" rtlCol="0">
            <a:spAutoFit/>
          </a:bodyPr>
          <a:lstStyle/>
          <a:p>
            <a:r>
              <a:rPr lang="en-GB" dirty="0" smtClean="0"/>
              <a:t>The </a:t>
            </a:r>
            <a:r>
              <a:rPr lang="en-GB" dirty="0"/>
              <a:t>lenses of eye protectors must be kept clean; dirty lenses can restrict vision and cause eye fatigue, which can lead to accidents. </a:t>
            </a:r>
          </a:p>
          <a:p>
            <a:endParaRPr lang="en-GB" dirty="0"/>
          </a:p>
          <a:p>
            <a:r>
              <a:rPr lang="en-GB" dirty="0"/>
              <a:t>If eye shields or other eye protection for visitors are provided, they should be thoroughly cleaned before they are reissued</a:t>
            </a:r>
            <a:r>
              <a:rPr lang="en-GB" dirty="0" smtClean="0"/>
              <a:t>.</a:t>
            </a:r>
            <a:endParaRPr lang="en-GB" dirty="0"/>
          </a:p>
        </p:txBody>
      </p:sp>
      <p:pic>
        <p:nvPicPr>
          <p:cNvPr id="6" name="Picture 5"/>
          <p:cNvPicPr>
            <a:picLocks noChangeAspect="1"/>
          </p:cNvPicPr>
          <p:nvPr/>
        </p:nvPicPr>
        <p:blipFill rotWithShape="1">
          <a:blip r:embed="rId5"/>
          <a:srcRect l="31082" r="29422"/>
          <a:stretch/>
        </p:blipFill>
        <p:spPr>
          <a:xfrm>
            <a:off x="6921232" y="1386772"/>
            <a:ext cx="1543835" cy="3908912"/>
          </a:xfrm>
          <a:prstGeom prst="rect">
            <a:avLst/>
          </a:prstGeom>
        </p:spPr>
      </p:pic>
    </p:spTree>
    <p:extLst>
      <p:ext uri="{BB962C8B-B14F-4D97-AF65-F5344CB8AC3E}">
        <p14:creationId xmlns:p14="http://schemas.microsoft.com/office/powerpoint/2010/main" val="4258128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8455631"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Eye/Face Protection Maintenance</a:t>
            </a:r>
            <a:endParaRPr lang="en-GB" dirty="0"/>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80149" y="1368847"/>
            <a:ext cx="4880966" cy="3970318"/>
          </a:xfrm>
          <a:prstGeom prst="rect">
            <a:avLst/>
          </a:prstGeom>
          <a:noFill/>
        </p:spPr>
        <p:txBody>
          <a:bodyPr wrap="square" rtlCol="0">
            <a:spAutoFit/>
          </a:bodyPr>
          <a:lstStyle/>
          <a:p>
            <a:r>
              <a:rPr lang="en-GB" b="1" dirty="0"/>
              <a:t>All eye protectors need to be properly cared for and stored</a:t>
            </a:r>
            <a:r>
              <a:rPr lang="en-GB" b="1" dirty="0" smtClean="0"/>
              <a:t>.</a:t>
            </a:r>
          </a:p>
          <a:p>
            <a:pPr>
              <a:buClr>
                <a:srgbClr val="00B050"/>
              </a:buClr>
            </a:pPr>
            <a:endParaRPr lang="en-US" dirty="0" smtClean="0"/>
          </a:p>
          <a:p>
            <a:pPr>
              <a:buClr>
                <a:srgbClr val="00B050"/>
              </a:buClr>
            </a:pPr>
            <a:r>
              <a:rPr lang="en-US" dirty="0" smtClean="0"/>
              <a:t>If you notice any defects or damage, or if you have lost/misplaced your eye protection, you should inform </a:t>
            </a:r>
            <a:r>
              <a:rPr lang="en-US" dirty="0"/>
              <a:t>your </a:t>
            </a:r>
            <a:r>
              <a:rPr lang="en-US" dirty="0" smtClean="0"/>
              <a:t>supervisor straight away.</a:t>
            </a:r>
            <a:endParaRPr lang="en-GB" dirty="0"/>
          </a:p>
          <a:p>
            <a:endParaRPr lang="en-GB" dirty="0" smtClean="0"/>
          </a:p>
          <a:p>
            <a:r>
              <a:rPr lang="en-GB" dirty="0" smtClean="0"/>
              <a:t>Transparent visors and face shields should be changed if they are scratched or cracked, warped, or have become discoloured or brittle with age.</a:t>
            </a:r>
          </a:p>
          <a:p>
            <a:endParaRPr lang="en-GB" dirty="0" smtClean="0"/>
          </a:p>
          <a:p>
            <a:r>
              <a:rPr lang="en-GB" dirty="0" smtClean="0"/>
              <a:t>Headbands should be replaced when they are damaged or worn out.</a:t>
            </a:r>
          </a:p>
          <a:p>
            <a:endParaRPr lang="en-GB" dirty="0"/>
          </a:p>
        </p:txBody>
      </p:sp>
      <p:pic>
        <p:nvPicPr>
          <p:cNvPr id="6" name="Picture 5"/>
          <p:cNvPicPr>
            <a:picLocks noChangeAspect="1"/>
          </p:cNvPicPr>
          <p:nvPr/>
        </p:nvPicPr>
        <p:blipFill>
          <a:blip r:embed="rId5"/>
          <a:stretch>
            <a:fillRect/>
          </a:stretch>
        </p:blipFill>
        <p:spPr>
          <a:xfrm rot="21102270">
            <a:off x="498396" y="2198567"/>
            <a:ext cx="2792954" cy="2443835"/>
          </a:xfrm>
          <a:prstGeom prst="rect">
            <a:avLst/>
          </a:prstGeom>
        </p:spPr>
      </p:pic>
    </p:spTree>
    <p:extLst>
      <p:ext uri="{BB962C8B-B14F-4D97-AF65-F5344CB8AC3E}">
        <p14:creationId xmlns:p14="http://schemas.microsoft.com/office/powerpoint/2010/main" val="243636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8917" y="465667"/>
            <a:ext cx="8435083"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Do’s and Don'ts</a:t>
            </a:r>
            <a:endParaRPr lang="en-GB" dirty="0"/>
          </a:p>
        </p:txBody>
      </p:sp>
      <p:sp>
        <p:nvSpPr>
          <p:cNvPr id="2" name="TextBox 1"/>
          <p:cNvSpPr txBox="1"/>
          <p:nvPr/>
        </p:nvSpPr>
        <p:spPr>
          <a:xfrm>
            <a:off x="708918" y="1489753"/>
            <a:ext cx="3996646" cy="4247317"/>
          </a:xfrm>
          <a:prstGeom prst="rect">
            <a:avLst/>
          </a:prstGeom>
          <a:noFill/>
        </p:spPr>
        <p:txBody>
          <a:bodyPr wrap="square" rtlCol="0">
            <a:spAutoFit/>
          </a:bodyPr>
          <a:lstStyle/>
          <a:p>
            <a:pPr marL="285750" indent="-285750">
              <a:buClr>
                <a:srgbClr val="00B050"/>
              </a:buClr>
              <a:buFont typeface="Wingdings" panose="05000000000000000000" pitchFamily="2" charset="2"/>
              <a:buChar char="ü"/>
            </a:pPr>
            <a:r>
              <a:rPr lang="en-US" dirty="0" smtClean="0"/>
              <a:t>Do </a:t>
            </a:r>
            <a:r>
              <a:rPr lang="en-US" dirty="0"/>
              <a:t>wear </a:t>
            </a:r>
            <a:r>
              <a:rPr lang="en-US" dirty="0" smtClean="0"/>
              <a:t>eye </a:t>
            </a:r>
            <a:r>
              <a:rPr lang="en-US" dirty="0"/>
              <a:t>protection whenever </a:t>
            </a:r>
            <a:r>
              <a:rPr lang="en-US" dirty="0" smtClean="0"/>
              <a:t>it’s </a:t>
            </a:r>
            <a:r>
              <a:rPr lang="en-US" dirty="0" smtClean="0"/>
              <a:t>required.</a:t>
            </a:r>
            <a:endParaRPr lang="en-US" dirty="0" smtClean="0"/>
          </a:p>
          <a:p>
            <a:pPr>
              <a:buClr>
                <a:srgbClr val="00B050"/>
              </a:buClr>
            </a:pPr>
            <a:endParaRPr lang="en-US" dirty="0" smtClean="0"/>
          </a:p>
          <a:p>
            <a:pPr marL="285750" indent="-285750">
              <a:buClr>
                <a:srgbClr val="00B050"/>
              </a:buClr>
              <a:buFont typeface="Wingdings" panose="05000000000000000000" pitchFamily="2" charset="2"/>
              <a:buChar char="ü"/>
            </a:pPr>
            <a:r>
              <a:rPr lang="en-US" dirty="0" smtClean="0"/>
              <a:t>Do make </a:t>
            </a:r>
            <a:r>
              <a:rPr lang="en-US" dirty="0"/>
              <a:t>sure your eye protection fits </a:t>
            </a:r>
            <a:r>
              <a:rPr lang="en-US" dirty="0" smtClean="0"/>
              <a:t>comfortably </a:t>
            </a:r>
            <a:r>
              <a:rPr lang="en-US" dirty="0"/>
              <a:t>and does not hinder your </a:t>
            </a:r>
            <a:r>
              <a:rPr lang="en-US" dirty="0" smtClean="0"/>
              <a:t>view.</a:t>
            </a:r>
            <a:endParaRPr lang="en-US" dirty="0" smtClean="0"/>
          </a:p>
          <a:p>
            <a:pPr marL="285750" indent="-285750">
              <a:buClr>
                <a:srgbClr val="00B050"/>
              </a:buClr>
              <a:buFont typeface="Wingdings" panose="05000000000000000000" pitchFamily="2" charset="2"/>
              <a:buChar char="ü"/>
            </a:pPr>
            <a:endParaRPr lang="en-US" dirty="0"/>
          </a:p>
          <a:p>
            <a:pPr marL="285750" indent="-285750">
              <a:buClr>
                <a:srgbClr val="00B050"/>
              </a:buClr>
              <a:buFont typeface="Wingdings" panose="05000000000000000000" pitchFamily="2" charset="2"/>
              <a:buChar char="ü"/>
            </a:pPr>
            <a:r>
              <a:rPr lang="en-US" dirty="0" smtClean="0"/>
              <a:t>Do look </a:t>
            </a:r>
            <a:r>
              <a:rPr lang="en-US" dirty="0"/>
              <a:t>after your eye </a:t>
            </a:r>
            <a:r>
              <a:rPr lang="en-US" dirty="0" smtClean="0"/>
              <a:t>protection and return </a:t>
            </a:r>
            <a:r>
              <a:rPr lang="en-US" dirty="0"/>
              <a:t>it to a suitable container after </a:t>
            </a:r>
            <a:r>
              <a:rPr lang="en-US" dirty="0" smtClean="0"/>
              <a:t>use.</a:t>
            </a:r>
            <a:endParaRPr lang="en-US" dirty="0" smtClean="0"/>
          </a:p>
          <a:p>
            <a:pPr marL="285750" indent="-285750">
              <a:buClr>
                <a:srgbClr val="00B050"/>
              </a:buClr>
              <a:buFont typeface="Wingdings" panose="05000000000000000000" pitchFamily="2" charset="2"/>
              <a:buChar char="ü"/>
            </a:pPr>
            <a:endParaRPr lang="en-US" dirty="0"/>
          </a:p>
          <a:p>
            <a:pPr marL="285750" indent="-285750">
              <a:buClr>
                <a:srgbClr val="00B050"/>
              </a:buClr>
              <a:buFont typeface="Wingdings" panose="05000000000000000000" pitchFamily="2" charset="2"/>
              <a:buChar char="ü"/>
            </a:pPr>
            <a:r>
              <a:rPr lang="en-US" dirty="0" smtClean="0"/>
              <a:t>Do </a:t>
            </a:r>
            <a:r>
              <a:rPr lang="en-US" dirty="0"/>
              <a:t>report any </a:t>
            </a:r>
            <a:r>
              <a:rPr lang="en-US" dirty="0" smtClean="0"/>
              <a:t>defects, damage </a:t>
            </a:r>
            <a:r>
              <a:rPr lang="en-US" dirty="0"/>
              <a:t>or loss to your </a:t>
            </a:r>
            <a:r>
              <a:rPr lang="en-US" dirty="0" smtClean="0"/>
              <a:t>supervisor.</a:t>
            </a:r>
            <a:endParaRPr lang="en-US" dirty="0" smtClean="0"/>
          </a:p>
          <a:p>
            <a:pPr marL="285750" indent="-285750">
              <a:buClr>
                <a:srgbClr val="00B050"/>
              </a:buClr>
              <a:buFont typeface="Wingdings" panose="05000000000000000000" pitchFamily="2" charset="2"/>
              <a:buChar char="ü"/>
            </a:pPr>
            <a:endParaRPr lang="en-US" dirty="0"/>
          </a:p>
          <a:p>
            <a:pPr marL="285750" indent="-285750">
              <a:buClr>
                <a:srgbClr val="00B050"/>
              </a:buClr>
              <a:buFont typeface="Wingdings" panose="05000000000000000000" pitchFamily="2" charset="2"/>
              <a:buChar char="ü"/>
            </a:pPr>
            <a:r>
              <a:rPr lang="en-US" dirty="0" smtClean="0"/>
              <a:t>Do </a:t>
            </a:r>
            <a:r>
              <a:rPr lang="en-US" dirty="0"/>
              <a:t>keep it </a:t>
            </a:r>
            <a:r>
              <a:rPr lang="en-US" dirty="0" smtClean="0"/>
              <a:t>clean </a:t>
            </a:r>
            <a:r>
              <a:rPr lang="en-US" dirty="0" smtClean="0"/>
              <a:t>.</a:t>
            </a:r>
            <a:endParaRPr lang="en-US" dirty="0"/>
          </a:p>
        </p:txBody>
      </p:sp>
      <p:sp>
        <p:nvSpPr>
          <p:cNvPr id="5" name="TextBox 4"/>
          <p:cNvSpPr txBox="1"/>
          <p:nvPr/>
        </p:nvSpPr>
        <p:spPr>
          <a:xfrm>
            <a:off x="5003514" y="1489753"/>
            <a:ext cx="3883631" cy="3416320"/>
          </a:xfrm>
          <a:prstGeom prst="rect">
            <a:avLst/>
          </a:prstGeom>
          <a:noFill/>
        </p:spPr>
        <p:txBody>
          <a:bodyPr wrap="square" rtlCol="0">
            <a:spAutoFit/>
          </a:bodyPr>
          <a:lstStyle/>
          <a:p>
            <a:pPr marL="285750" indent="-285750">
              <a:buClr>
                <a:srgbClr val="FF0000"/>
              </a:buClr>
              <a:buFont typeface="Calibri" panose="020F0502020204030204" pitchFamily="34" charset="0"/>
              <a:buChar char="X"/>
            </a:pPr>
            <a:r>
              <a:rPr lang="en-US" dirty="0"/>
              <a:t>Don’t use prescription glasses or sunglasses as eye </a:t>
            </a:r>
            <a:r>
              <a:rPr lang="en-US" dirty="0" smtClean="0"/>
              <a:t>protection.</a:t>
            </a:r>
            <a:endParaRPr lang="en-US" dirty="0" smtClean="0"/>
          </a:p>
          <a:p>
            <a:pPr>
              <a:buClr>
                <a:srgbClr val="FF0000"/>
              </a:buClr>
            </a:pPr>
            <a:endParaRPr lang="en-US" dirty="0"/>
          </a:p>
          <a:p>
            <a:pPr marL="285750" indent="-285750">
              <a:buClr>
                <a:srgbClr val="FF0000"/>
              </a:buClr>
              <a:buFont typeface="Calibri" panose="020F0502020204030204" pitchFamily="34" charset="0"/>
              <a:buChar char="X"/>
            </a:pPr>
            <a:r>
              <a:rPr lang="en-US" dirty="0"/>
              <a:t>Don’t ignore instructions to wear eye </a:t>
            </a:r>
            <a:r>
              <a:rPr lang="en-US" dirty="0" smtClean="0"/>
              <a:t>protection.</a:t>
            </a:r>
            <a:endParaRPr lang="en-US" dirty="0" smtClean="0"/>
          </a:p>
          <a:p>
            <a:pPr>
              <a:buClr>
                <a:srgbClr val="FF0000"/>
              </a:buClr>
            </a:pPr>
            <a:endParaRPr lang="en-US" dirty="0"/>
          </a:p>
          <a:p>
            <a:pPr marL="285750" indent="-285750">
              <a:buClr>
                <a:srgbClr val="FF0000"/>
              </a:buClr>
              <a:buFont typeface="Calibri" panose="020F0502020204030204" pitchFamily="34" charset="0"/>
              <a:buChar char="X"/>
            </a:pPr>
            <a:r>
              <a:rPr lang="en-US" dirty="0"/>
              <a:t>Don’t just walk past someone not wearing eye protection </a:t>
            </a:r>
            <a:r>
              <a:rPr lang="en-US" dirty="0" smtClean="0"/>
              <a:t>when </a:t>
            </a:r>
            <a:r>
              <a:rPr lang="en-US" dirty="0"/>
              <a:t>they should – tell them to put it on</a:t>
            </a:r>
            <a:r>
              <a:rPr lang="en-US" dirty="0" smtClean="0"/>
              <a:t>!</a:t>
            </a:r>
          </a:p>
          <a:p>
            <a:pPr>
              <a:buClr>
                <a:srgbClr val="FF0000"/>
              </a:buClr>
            </a:pPr>
            <a:endParaRPr lang="en-US" dirty="0"/>
          </a:p>
          <a:p>
            <a:pPr marL="285750" indent="-285750">
              <a:buClr>
                <a:srgbClr val="FF0000"/>
              </a:buClr>
              <a:buFont typeface="Calibri" panose="020F0502020204030204" pitchFamily="34" charset="0"/>
              <a:buChar char="X"/>
            </a:pPr>
            <a:r>
              <a:rPr lang="en-US" dirty="0"/>
              <a:t>Do not modify eye protection </a:t>
            </a:r>
            <a:r>
              <a:rPr lang="en-US" dirty="0" smtClean="0"/>
              <a:t>by removing </a:t>
            </a:r>
            <a:r>
              <a:rPr lang="en-US" dirty="0"/>
              <a:t>the side shields. </a:t>
            </a:r>
            <a:endParaRPr lang="en-GB" dirty="0"/>
          </a:p>
        </p:txBody>
      </p:sp>
    </p:spTree>
    <p:extLst>
      <p:ext uri="{BB962C8B-B14F-4D97-AF65-F5344CB8AC3E}">
        <p14:creationId xmlns:p14="http://schemas.microsoft.com/office/powerpoint/2010/main" val="158569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8455631"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Product Solutions</a:t>
            </a:r>
            <a:endParaRPr lang="en-GB" dirty="0"/>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6428" y="1342478"/>
            <a:ext cx="4468950" cy="2031325"/>
          </a:xfrm>
          <a:prstGeom prst="rect">
            <a:avLst/>
          </a:prstGeom>
          <a:noFill/>
        </p:spPr>
        <p:txBody>
          <a:bodyPr wrap="square" rtlCol="0">
            <a:spAutoFit/>
          </a:bodyPr>
          <a:lstStyle/>
          <a:p>
            <a:pPr algn="ctr"/>
            <a:r>
              <a:rPr lang="en-GB" b="1" dirty="0" smtClean="0"/>
              <a:t>When it comes to safety in the workplace, quality products are key.</a:t>
            </a:r>
          </a:p>
          <a:p>
            <a:pPr algn="ctr"/>
            <a:endParaRPr lang="en-GB" dirty="0"/>
          </a:p>
          <a:p>
            <a:pPr algn="ctr"/>
            <a:r>
              <a:rPr lang="en-GB" dirty="0" smtClean="0"/>
              <a:t>For a full, comprehensive range of Eye and Face Protection products, simply go to </a:t>
            </a:r>
          </a:p>
          <a:p>
            <a:pPr algn="ctr"/>
            <a:r>
              <a:rPr lang="en-GB" sz="3600" dirty="0" smtClean="0">
                <a:hlinkClick r:id="rId5"/>
              </a:rPr>
              <a:t>seton.co.uk</a:t>
            </a:r>
            <a:endParaRPr lang="en-GB"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31340">
            <a:off x="4839832" y="1807868"/>
            <a:ext cx="3973183" cy="3099882"/>
          </a:xfrm>
          <a:prstGeom prst="rect">
            <a:avLst/>
          </a:prstGeom>
          <a:ln>
            <a:solidFill>
              <a:schemeClr val="tx2"/>
            </a:solidFill>
          </a:ln>
        </p:spPr>
      </p:pic>
      <p:sp>
        <p:nvSpPr>
          <p:cNvPr id="8" name="TextBox 7"/>
          <p:cNvSpPr txBox="1"/>
          <p:nvPr/>
        </p:nvSpPr>
        <p:spPr>
          <a:xfrm>
            <a:off x="688369" y="3733014"/>
            <a:ext cx="3280316"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Over 52,000 quality products</a:t>
            </a:r>
          </a:p>
          <a:p>
            <a:pPr marL="285750" indent="-285750">
              <a:buFont typeface="Arial" panose="020B0604020202020204" pitchFamily="34" charset="0"/>
              <a:buChar char="•"/>
            </a:pPr>
            <a:r>
              <a:rPr lang="en-GB" sz="1400" dirty="0" smtClean="0"/>
              <a:t>Same day despatch on stock items</a:t>
            </a:r>
          </a:p>
          <a:p>
            <a:pPr marL="285750" lvl="0" indent="-285750">
              <a:buFont typeface="Arial" panose="020B0604020202020204" pitchFamily="34" charset="0"/>
              <a:buChar char="•"/>
            </a:pPr>
            <a:r>
              <a:rPr lang="en-GB" sz="1400" dirty="0" smtClean="0"/>
              <a:t>£</a:t>
            </a:r>
            <a:r>
              <a:rPr lang="en-GB" sz="1400" dirty="0"/>
              <a:t>500 instant credit</a:t>
            </a:r>
          </a:p>
          <a:p>
            <a:pPr marL="285750" lvl="0" indent="-285750">
              <a:buFont typeface="Arial" panose="020B0604020202020204" pitchFamily="34" charset="0"/>
              <a:buChar char="•"/>
            </a:pPr>
            <a:r>
              <a:rPr lang="en-GB" sz="1400" dirty="0" smtClean="0"/>
              <a:t>No quibble, easy returns policy</a:t>
            </a:r>
          </a:p>
          <a:p>
            <a:pPr marL="285750" indent="-285750">
              <a:buFont typeface="Arial" panose="020B0604020202020204" pitchFamily="34" charset="0"/>
              <a:buChar char="•"/>
            </a:pPr>
            <a:r>
              <a:rPr lang="en-GB" sz="1400" dirty="0" smtClean="0"/>
              <a:t>Dedicated Quotations </a:t>
            </a:r>
            <a:r>
              <a:rPr lang="en-GB" sz="1400" dirty="0"/>
              <a:t>Team for bulk orders and hard-to-find </a:t>
            </a:r>
            <a:r>
              <a:rPr lang="en-GB" sz="1400" dirty="0" smtClean="0"/>
              <a:t>items</a:t>
            </a:r>
          </a:p>
          <a:p>
            <a:pPr marL="285750" indent="-285750">
              <a:buFont typeface="Arial" panose="020B0604020202020204" pitchFamily="34" charset="0"/>
              <a:buChar char="•"/>
            </a:pPr>
            <a:r>
              <a:rPr lang="en-GB" sz="1400" dirty="0" smtClean="0"/>
              <a:t>100% satisfaction guarantee</a:t>
            </a:r>
            <a:endParaRPr lang="en-GB" dirty="0"/>
          </a:p>
        </p:txBody>
      </p:sp>
    </p:spTree>
    <p:extLst>
      <p:ext uri="{BB962C8B-B14F-4D97-AF65-F5344CB8AC3E}">
        <p14:creationId xmlns:p14="http://schemas.microsoft.com/office/powerpoint/2010/main" val="2691336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708917" y="465667"/>
            <a:ext cx="8435083"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Introduction</a:t>
            </a:r>
            <a:endParaRPr lang="en-GB" dirty="0"/>
          </a:p>
        </p:txBody>
      </p:sp>
      <p:sp>
        <p:nvSpPr>
          <p:cNvPr id="2" name="TextBox 1"/>
          <p:cNvSpPr txBox="1"/>
          <p:nvPr/>
        </p:nvSpPr>
        <p:spPr>
          <a:xfrm>
            <a:off x="4600280" y="1456643"/>
            <a:ext cx="4543720" cy="3139321"/>
          </a:xfrm>
          <a:prstGeom prst="rect">
            <a:avLst/>
          </a:prstGeom>
          <a:noFill/>
        </p:spPr>
        <p:txBody>
          <a:bodyPr wrap="square" rtlCol="0">
            <a:spAutoFit/>
          </a:bodyPr>
          <a:lstStyle/>
          <a:p>
            <a:r>
              <a:rPr lang="en-US" dirty="0" smtClean="0"/>
              <a:t>Eye injuries can result in pain, loss of time, money and eye sight. Many daily tasks cause flying debris which can seriously injure your eyes.</a:t>
            </a:r>
          </a:p>
          <a:p>
            <a:endParaRPr lang="en-US" dirty="0"/>
          </a:p>
          <a:p>
            <a:r>
              <a:rPr lang="en-US" dirty="0" smtClean="0"/>
              <a:t>If you cause injury to your eyes, it can have serious and long lasting affects or even cause </a:t>
            </a:r>
            <a:r>
              <a:rPr lang="en-US" b="1" u="sng" dirty="0" smtClean="0"/>
              <a:t>permanent damage</a:t>
            </a:r>
            <a:r>
              <a:rPr lang="en-US" dirty="0" smtClean="0"/>
              <a:t>.</a:t>
            </a:r>
          </a:p>
          <a:p>
            <a:endParaRPr lang="en-US" dirty="0"/>
          </a:p>
          <a:p>
            <a:r>
              <a:rPr lang="en-US" dirty="0" smtClean="0"/>
              <a:t>Using the correct eye protection for the task can prevent most eye injuries.</a:t>
            </a:r>
            <a:endParaRPr lang="en-GB" dirty="0"/>
          </a:p>
        </p:txBody>
      </p:sp>
      <p:pic>
        <p:nvPicPr>
          <p:cNvPr id="5" name="Picture 4"/>
          <p:cNvPicPr>
            <a:picLocks noChangeAspect="1"/>
          </p:cNvPicPr>
          <p:nvPr/>
        </p:nvPicPr>
        <p:blipFill rotWithShape="1">
          <a:blip r:embed="rId4"/>
          <a:srcRect t="8944"/>
          <a:stretch/>
        </p:blipFill>
        <p:spPr>
          <a:xfrm>
            <a:off x="-1" y="1202643"/>
            <a:ext cx="4130211" cy="5655358"/>
          </a:xfrm>
          <a:prstGeom prst="rect">
            <a:avLst/>
          </a:prstGeom>
        </p:spPr>
      </p:pic>
      <p:pic>
        <p:nvPicPr>
          <p:cNvPr id="4" name="Picture 2" descr="S:\Lists\Cheryl\l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89" y="6457422"/>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644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8917" y="465667"/>
            <a:ext cx="8435083"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Legislation</a:t>
            </a:r>
            <a:endParaRPr lang="en-GB" dirty="0"/>
          </a:p>
        </p:txBody>
      </p:sp>
      <p:sp>
        <p:nvSpPr>
          <p:cNvPr id="2" name="TextBox 1"/>
          <p:cNvSpPr txBox="1"/>
          <p:nvPr/>
        </p:nvSpPr>
        <p:spPr>
          <a:xfrm>
            <a:off x="708917" y="1282766"/>
            <a:ext cx="5013153" cy="4585871"/>
          </a:xfrm>
          <a:prstGeom prst="rect">
            <a:avLst/>
          </a:prstGeom>
          <a:noFill/>
        </p:spPr>
        <p:txBody>
          <a:bodyPr wrap="square" rtlCol="0">
            <a:spAutoFit/>
          </a:bodyPr>
          <a:lstStyle/>
          <a:p>
            <a:r>
              <a:rPr lang="en-GB" b="1" dirty="0" smtClean="0">
                <a:solidFill>
                  <a:srgbClr val="FF0000"/>
                </a:solidFill>
              </a:rPr>
              <a:t>Regulation </a:t>
            </a:r>
            <a:r>
              <a:rPr lang="en-GB" b="1" dirty="0" smtClean="0">
                <a:solidFill>
                  <a:srgbClr val="FF0000"/>
                </a:solidFill>
              </a:rPr>
              <a:t>4 of </a:t>
            </a:r>
            <a:r>
              <a:rPr lang="en-GB" b="1" dirty="0">
                <a:solidFill>
                  <a:srgbClr val="FF0000"/>
                </a:solidFill>
              </a:rPr>
              <a:t>the Personal Protective Equipment at Work </a:t>
            </a:r>
            <a:r>
              <a:rPr lang="en-GB" b="1" dirty="0" smtClean="0">
                <a:solidFill>
                  <a:srgbClr val="FF0000"/>
                </a:solidFill>
              </a:rPr>
              <a:t>Regulations </a:t>
            </a:r>
            <a:r>
              <a:rPr lang="en-GB" b="1" dirty="0" smtClean="0">
                <a:solidFill>
                  <a:srgbClr val="FF0000"/>
                </a:solidFill>
              </a:rPr>
              <a:t>1992 states: </a:t>
            </a:r>
          </a:p>
          <a:p>
            <a:endParaRPr lang="en-GB" sz="1600" b="1" dirty="0" smtClean="0">
              <a:solidFill>
                <a:srgbClr val="FF0000"/>
              </a:solidFill>
            </a:endParaRPr>
          </a:p>
          <a:p>
            <a:r>
              <a:rPr lang="en-US" sz="1600" i="1" dirty="0" smtClean="0"/>
              <a:t>Every </a:t>
            </a:r>
            <a:r>
              <a:rPr lang="en-US" sz="1600" i="1" dirty="0"/>
              <a:t>employer shall ensure that suitable personal protective equipment is provided to his employees who may be exposed to a risk to their health or safety while at work except where and to the extent that such risk has been adequately controlled by other means which are equally or more effective. </a:t>
            </a:r>
            <a:endParaRPr lang="en-GB" sz="1600" i="1" dirty="0"/>
          </a:p>
          <a:p>
            <a:endParaRPr lang="en-GB" dirty="0" smtClean="0"/>
          </a:p>
          <a:p>
            <a:endParaRPr lang="en-GB" dirty="0"/>
          </a:p>
          <a:p>
            <a:r>
              <a:rPr lang="en-US" dirty="0" smtClean="0"/>
              <a:t>Employees also have </a:t>
            </a:r>
            <a:r>
              <a:rPr lang="en-US" dirty="0"/>
              <a:t>a duty under </a:t>
            </a:r>
            <a:r>
              <a:rPr lang="en-US" b="1" dirty="0">
                <a:solidFill>
                  <a:srgbClr val="FF0000"/>
                </a:solidFill>
              </a:rPr>
              <a:t>Section 7 of the Health and Safety at Work Act</a:t>
            </a:r>
            <a:r>
              <a:rPr lang="en-US" dirty="0"/>
              <a:t> to ensure their own health and safety at work. Refusing to wear </a:t>
            </a:r>
            <a:r>
              <a:rPr lang="en-US" dirty="0" smtClean="0"/>
              <a:t>necessary equipment to </a:t>
            </a:r>
            <a:r>
              <a:rPr lang="en-US" dirty="0"/>
              <a:t>control exposure to </a:t>
            </a:r>
            <a:r>
              <a:rPr lang="en-US" dirty="0" smtClean="0"/>
              <a:t>risks </a:t>
            </a:r>
            <a:r>
              <a:rPr lang="en-US" dirty="0"/>
              <a:t>puts them in breach of that duty and of the Regulations.</a:t>
            </a:r>
            <a:endParaRPr lang="en-GB" dirty="0"/>
          </a:p>
        </p:txBody>
      </p:sp>
      <p:pic>
        <p:nvPicPr>
          <p:cNvPr id="6" name="Picture 5"/>
          <p:cNvPicPr>
            <a:picLocks noChangeAspect="1"/>
          </p:cNvPicPr>
          <p:nvPr/>
        </p:nvPicPr>
        <p:blipFill>
          <a:blip r:embed="rId5"/>
          <a:stretch>
            <a:fillRect/>
          </a:stretch>
        </p:blipFill>
        <p:spPr>
          <a:xfrm rot="375554">
            <a:off x="6133435" y="1916740"/>
            <a:ext cx="2364995" cy="3153327"/>
          </a:xfrm>
          <a:prstGeom prst="rect">
            <a:avLst/>
          </a:prstGeom>
        </p:spPr>
      </p:pic>
    </p:spTree>
    <p:extLst>
      <p:ext uri="{BB962C8B-B14F-4D97-AF65-F5344CB8AC3E}">
        <p14:creationId xmlns:p14="http://schemas.microsoft.com/office/powerpoint/2010/main" val="164532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8917" y="465667"/>
            <a:ext cx="8435083"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Hazards to Eyes</a:t>
            </a:r>
            <a:endParaRPr lang="en-GB" dirty="0"/>
          </a:p>
        </p:txBody>
      </p:sp>
      <p:sp>
        <p:nvSpPr>
          <p:cNvPr id="2" name="TextBox 1"/>
          <p:cNvSpPr txBox="1"/>
          <p:nvPr/>
        </p:nvSpPr>
        <p:spPr>
          <a:xfrm>
            <a:off x="708917" y="1364973"/>
            <a:ext cx="4289081" cy="4801314"/>
          </a:xfrm>
          <a:prstGeom prst="rect">
            <a:avLst/>
          </a:prstGeom>
          <a:noFill/>
        </p:spPr>
        <p:txBody>
          <a:bodyPr wrap="square" rtlCol="0">
            <a:spAutoFit/>
          </a:bodyPr>
          <a:lstStyle/>
          <a:p>
            <a:r>
              <a:rPr lang="en-US" b="1" dirty="0" smtClean="0"/>
              <a:t>Some of the most common hazards to eyes include:</a:t>
            </a:r>
            <a:endParaRPr lang="en-US" b="1" dirty="0"/>
          </a:p>
          <a:p>
            <a:endParaRPr lang="en-US" b="1" dirty="0" smtClean="0"/>
          </a:p>
          <a:p>
            <a:pPr marL="285750" indent="-285750">
              <a:buFont typeface="Arial" panose="020B0604020202020204" pitchFamily="34" charset="0"/>
              <a:buChar char="•"/>
            </a:pPr>
            <a:r>
              <a:rPr lang="en-US" dirty="0" smtClean="0"/>
              <a:t>Chemical </a:t>
            </a:r>
            <a:r>
              <a:rPr lang="en-US" dirty="0"/>
              <a:t>or metal </a:t>
            </a:r>
            <a:r>
              <a:rPr lang="en-US" dirty="0" smtClean="0"/>
              <a:t>splashes</a:t>
            </a:r>
          </a:p>
          <a:p>
            <a:pPr marL="285750" indent="-285750">
              <a:buFont typeface="Arial" panose="020B0604020202020204" pitchFamily="34" charset="0"/>
              <a:buChar char="•"/>
            </a:pPr>
            <a:r>
              <a:rPr lang="en-US" dirty="0" smtClean="0"/>
              <a:t>Dust particles </a:t>
            </a:r>
          </a:p>
          <a:p>
            <a:pPr marL="285750" indent="-285750">
              <a:buFont typeface="Arial" panose="020B0604020202020204" pitchFamily="34" charset="0"/>
              <a:buChar char="•"/>
            </a:pPr>
            <a:r>
              <a:rPr lang="en-US" dirty="0" smtClean="0"/>
              <a:t>Projectiles</a:t>
            </a:r>
          </a:p>
          <a:p>
            <a:pPr marL="285750" indent="-285750">
              <a:buFont typeface="Arial" panose="020B0604020202020204" pitchFamily="34" charset="0"/>
              <a:buChar char="•"/>
            </a:pPr>
            <a:r>
              <a:rPr lang="en-US" dirty="0" smtClean="0"/>
              <a:t>Gas </a:t>
            </a:r>
            <a:r>
              <a:rPr lang="en-US" dirty="0"/>
              <a:t>and </a:t>
            </a:r>
            <a:r>
              <a:rPr lang="en-US" dirty="0" smtClean="0"/>
              <a:t>vapour</a:t>
            </a:r>
          </a:p>
          <a:p>
            <a:pPr marL="285750" indent="-285750">
              <a:buFont typeface="Arial" panose="020B0604020202020204" pitchFamily="34" charset="0"/>
              <a:buChar char="•"/>
            </a:pPr>
            <a:r>
              <a:rPr lang="en-US" dirty="0" smtClean="0"/>
              <a:t>Radiation</a:t>
            </a:r>
          </a:p>
          <a:p>
            <a:pPr marL="285750" indent="-285750">
              <a:buFont typeface="Arial" panose="020B0604020202020204" pitchFamily="34" charset="0"/>
              <a:buChar char="•"/>
            </a:pPr>
            <a:endParaRPr lang="en-US" dirty="0"/>
          </a:p>
          <a:p>
            <a:r>
              <a:rPr lang="en-US" b="1" dirty="0" smtClean="0"/>
              <a:t>Additional considerations:</a:t>
            </a:r>
          </a:p>
          <a:p>
            <a:endParaRPr lang="en-US" b="1" dirty="0" smtClean="0"/>
          </a:p>
          <a:p>
            <a:pPr marL="285750" indent="-285750">
              <a:buFont typeface="Arial" panose="020B0604020202020204" pitchFamily="34" charset="0"/>
              <a:buChar char="•"/>
            </a:pPr>
            <a:r>
              <a:rPr lang="en-US" dirty="0" smtClean="0"/>
              <a:t>Windy or dusty </a:t>
            </a:r>
            <a:r>
              <a:rPr lang="en-US" dirty="0"/>
              <a:t>conditions </a:t>
            </a:r>
            <a:r>
              <a:rPr lang="en-US" dirty="0" smtClean="0"/>
              <a:t>can </a:t>
            </a:r>
            <a:r>
              <a:rPr lang="en-US" dirty="0"/>
              <a:t>lead to particles in the eye </a:t>
            </a:r>
          </a:p>
          <a:p>
            <a:pPr marL="285750" indent="-285750">
              <a:buFont typeface="Arial" panose="020B0604020202020204" pitchFamily="34" charset="0"/>
              <a:buChar char="•"/>
            </a:pPr>
            <a:r>
              <a:rPr lang="en-US" dirty="0"/>
              <a:t>Eye injuries can result from </a:t>
            </a:r>
            <a:r>
              <a:rPr lang="en-US" dirty="0" smtClean="0"/>
              <a:t>co-workers around you</a:t>
            </a:r>
          </a:p>
          <a:p>
            <a:pPr marL="285750" indent="-285750">
              <a:buFont typeface="Arial" panose="020B0604020202020204" pitchFamily="34" charset="0"/>
              <a:buChar char="•"/>
            </a:pPr>
            <a:r>
              <a:rPr lang="en-US" dirty="0" smtClean="0"/>
              <a:t>Passing through </a:t>
            </a:r>
            <a:r>
              <a:rPr lang="en-US" dirty="0"/>
              <a:t>an area where work is being </a:t>
            </a:r>
            <a:r>
              <a:rPr lang="en-US" dirty="0" smtClean="0"/>
              <a:t>carried out can generate a hazard</a:t>
            </a:r>
            <a:endParaRPr lang="en-US" dirty="0"/>
          </a:p>
        </p:txBody>
      </p:sp>
      <p:pic>
        <p:nvPicPr>
          <p:cNvPr id="5" name="Picture 4"/>
          <p:cNvPicPr>
            <a:picLocks noChangeAspect="1"/>
          </p:cNvPicPr>
          <p:nvPr/>
        </p:nvPicPr>
        <p:blipFill>
          <a:blip r:embed="rId5"/>
          <a:stretch>
            <a:fillRect/>
          </a:stretch>
        </p:blipFill>
        <p:spPr>
          <a:xfrm>
            <a:off x="5887092" y="1463151"/>
            <a:ext cx="3135424" cy="4703136"/>
          </a:xfrm>
          <a:prstGeom prst="rect">
            <a:avLst/>
          </a:prstGeom>
        </p:spPr>
      </p:pic>
    </p:spTree>
    <p:extLst>
      <p:ext uri="{BB962C8B-B14F-4D97-AF65-F5344CB8AC3E}">
        <p14:creationId xmlns:p14="http://schemas.microsoft.com/office/powerpoint/2010/main" val="3090003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8917" y="465667"/>
            <a:ext cx="8435083"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Risk Assessment</a:t>
            </a:r>
            <a:endParaRPr lang="en-GB" dirty="0"/>
          </a:p>
        </p:txBody>
      </p:sp>
      <p:sp>
        <p:nvSpPr>
          <p:cNvPr id="2" name="TextBox 1"/>
          <p:cNvSpPr txBox="1"/>
          <p:nvPr/>
        </p:nvSpPr>
        <p:spPr>
          <a:xfrm>
            <a:off x="708918" y="1276515"/>
            <a:ext cx="4438117" cy="3416320"/>
          </a:xfrm>
          <a:prstGeom prst="rect">
            <a:avLst/>
          </a:prstGeom>
          <a:noFill/>
        </p:spPr>
        <p:txBody>
          <a:bodyPr wrap="square" rtlCol="0">
            <a:spAutoFit/>
          </a:bodyPr>
          <a:lstStyle/>
          <a:p>
            <a:r>
              <a:rPr lang="en-GB" b="1" dirty="0" smtClean="0"/>
              <a:t>Employers </a:t>
            </a:r>
            <a:r>
              <a:rPr lang="en-GB" b="1" dirty="0"/>
              <a:t>must </a:t>
            </a:r>
            <a:r>
              <a:rPr lang="en-GB" b="1" dirty="0" smtClean="0"/>
              <a:t>complete a risk assessment </a:t>
            </a:r>
            <a:r>
              <a:rPr lang="en-GB" b="1" dirty="0"/>
              <a:t>to decide whether </a:t>
            </a:r>
            <a:r>
              <a:rPr lang="en-GB" b="1" dirty="0" smtClean="0"/>
              <a:t>PPE is required and will </a:t>
            </a:r>
            <a:r>
              <a:rPr lang="en-GB" b="1" dirty="0"/>
              <a:t>be </a:t>
            </a:r>
            <a:r>
              <a:rPr lang="en-GB" b="1" dirty="0" smtClean="0"/>
              <a:t>suitable for the task. </a:t>
            </a:r>
            <a:endParaRPr lang="en-GB" b="1"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This </a:t>
            </a:r>
            <a:r>
              <a:rPr lang="en-GB" dirty="0"/>
              <a:t>includes deciding on the risks to be combated, the working conditions and the part(s) of the body to be protected.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Employers must provide </a:t>
            </a:r>
            <a:r>
              <a:rPr lang="en-GB" dirty="0"/>
              <a:t>personal protective equipment </a:t>
            </a:r>
            <a:r>
              <a:rPr lang="en-GB" dirty="0" smtClean="0"/>
              <a:t>(PPE) </a:t>
            </a:r>
            <a:r>
              <a:rPr lang="en-GB" dirty="0" smtClean="0"/>
              <a:t>that offers suitable </a:t>
            </a:r>
            <a:r>
              <a:rPr lang="en-GB" dirty="0"/>
              <a:t>p</a:t>
            </a:r>
            <a:r>
              <a:rPr lang="en-GB" dirty="0" smtClean="0"/>
              <a:t>rotection to personnel who may be exposed to potential health risks</a:t>
            </a:r>
            <a:r>
              <a:rPr lang="en-GB" dirty="0" smtClean="0"/>
              <a:t>. </a:t>
            </a:r>
            <a:endParaRPr lang="en-GB" dirty="0"/>
          </a:p>
        </p:txBody>
      </p:sp>
      <p:pic>
        <p:nvPicPr>
          <p:cNvPr id="5" name="Picture 4"/>
          <p:cNvPicPr>
            <a:picLocks noChangeAspect="1"/>
          </p:cNvPicPr>
          <p:nvPr/>
        </p:nvPicPr>
        <p:blipFill>
          <a:blip r:embed="rId5"/>
          <a:stretch>
            <a:fillRect/>
          </a:stretch>
        </p:blipFill>
        <p:spPr>
          <a:xfrm>
            <a:off x="5571242" y="1386667"/>
            <a:ext cx="3255483" cy="2168965"/>
          </a:xfrm>
          <a:prstGeom prst="rect">
            <a:avLst/>
          </a:prstGeom>
        </p:spPr>
      </p:pic>
      <p:sp>
        <p:nvSpPr>
          <p:cNvPr id="6" name="TextBox 5"/>
          <p:cNvSpPr txBox="1"/>
          <p:nvPr/>
        </p:nvSpPr>
        <p:spPr>
          <a:xfrm>
            <a:off x="233172" y="5128989"/>
            <a:ext cx="8792296" cy="646331"/>
          </a:xfrm>
          <a:prstGeom prst="rect">
            <a:avLst/>
          </a:prstGeom>
          <a:noFill/>
        </p:spPr>
        <p:txBody>
          <a:bodyPr wrap="square" rtlCol="0">
            <a:spAutoFit/>
          </a:bodyPr>
          <a:lstStyle/>
          <a:p>
            <a:pPr algn="ctr"/>
            <a:r>
              <a:rPr lang="en-GB" dirty="0"/>
              <a:t>When a risk assessment has been completed and employers decide that </a:t>
            </a:r>
            <a:r>
              <a:rPr lang="en-GB" dirty="0" smtClean="0"/>
              <a:t>PPE </a:t>
            </a:r>
            <a:r>
              <a:rPr lang="en-GB" dirty="0"/>
              <a:t>is required to safeguard against a risk, employees MUST wear it and employers </a:t>
            </a:r>
            <a:r>
              <a:rPr lang="en-GB" dirty="0" smtClean="0"/>
              <a:t>MUST enforce </a:t>
            </a:r>
            <a:r>
              <a:rPr lang="en-GB" dirty="0"/>
              <a:t>its use</a:t>
            </a:r>
            <a:r>
              <a:rPr lang="en-GB" dirty="0" smtClean="0"/>
              <a:t>.</a:t>
            </a:r>
            <a:endParaRPr lang="en-GB" dirty="0"/>
          </a:p>
        </p:txBody>
      </p:sp>
    </p:spTree>
    <p:extLst>
      <p:ext uri="{BB962C8B-B14F-4D97-AF65-F5344CB8AC3E}">
        <p14:creationId xmlns:p14="http://schemas.microsoft.com/office/powerpoint/2010/main" val="57525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9465" y="465667"/>
            <a:ext cx="8414535"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t>There are four main types of eye protection available…</a:t>
            </a:r>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5"/>
          <a:srcRect t="13243" b="13741"/>
          <a:stretch/>
        </p:blipFill>
        <p:spPr>
          <a:xfrm>
            <a:off x="4667234" y="1553421"/>
            <a:ext cx="2637692" cy="1925949"/>
          </a:xfrm>
          <a:prstGeom prst="rect">
            <a:avLst/>
          </a:prstGeom>
        </p:spPr>
      </p:pic>
      <p:sp>
        <p:nvSpPr>
          <p:cNvPr id="9" name="TextBox 8"/>
          <p:cNvSpPr txBox="1"/>
          <p:nvPr/>
        </p:nvSpPr>
        <p:spPr>
          <a:xfrm>
            <a:off x="633698" y="1458777"/>
            <a:ext cx="3246634" cy="369332"/>
          </a:xfrm>
          <a:prstGeom prst="rect">
            <a:avLst/>
          </a:prstGeom>
          <a:noFill/>
        </p:spPr>
        <p:txBody>
          <a:bodyPr wrap="square" rtlCol="0">
            <a:spAutoFit/>
          </a:bodyPr>
          <a:lstStyle/>
          <a:p>
            <a:r>
              <a:rPr lang="en-GB" b="1" dirty="0"/>
              <a:t>Safety Glasses or Spectacles</a:t>
            </a:r>
          </a:p>
        </p:txBody>
      </p:sp>
      <p:sp>
        <p:nvSpPr>
          <p:cNvPr id="10" name="TextBox 9"/>
          <p:cNvSpPr txBox="1"/>
          <p:nvPr/>
        </p:nvSpPr>
        <p:spPr>
          <a:xfrm>
            <a:off x="7181636" y="2671023"/>
            <a:ext cx="1574334" cy="369332"/>
          </a:xfrm>
          <a:prstGeom prst="rect">
            <a:avLst/>
          </a:prstGeom>
          <a:noFill/>
        </p:spPr>
        <p:txBody>
          <a:bodyPr wrap="square" rtlCol="0">
            <a:spAutoFit/>
          </a:bodyPr>
          <a:lstStyle/>
          <a:p>
            <a:r>
              <a:rPr lang="en-GB" b="1" dirty="0"/>
              <a:t>Safety Goggles</a:t>
            </a:r>
          </a:p>
        </p:txBody>
      </p:sp>
      <p:pic>
        <p:nvPicPr>
          <p:cNvPr id="11" name="Picture 10"/>
          <p:cNvPicPr>
            <a:picLocks noChangeAspect="1"/>
          </p:cNvPicPr>
          <p:nvPr/>
        </p:nvPicPr>
        <p:blipFill>
          <a:blip r:embed="rId6"/>
          <a:stretch>
            <a:fillRect/>
          </a:stretch>
        </p:blipFill>
        <p:spPr>
          <a:xfrm>
            <a:off x="4976165" y="4039923"/>
            <a:ext cx="2205471" cy="2205471"/>
          </a:xfrm>
          <a:prstGeom prst="rect">
            <a:avLst/>
          </a:prstGeom>
        </p:spPr>
      </p:pic>
      <p:sp>
        <p:nvSpPr>
          <p:cNvPr id="12" name="TextBox 11"/>
          <p:cNvSpPr txBox="1"/>
          <p:nvPr/>
        </p:nvSpPr>
        <p:spPr>
          <a:xfrm>
            <a:off x="7181636" y="4739941"/>
            <a:ext cx="1318492" cy="646331"/>
          </a:xfrm>
          <a:prstGeom prst="rect">
            <a:avLst/>
          </a:prstGeom>
          <a:noFill/>
        </p:spPr>
        <p:txBody>
          <a:bodyPr wrap="square" rtlCol="0">
            <a:spAutoFit/>
          </a:bodyPr>
          <a:lstStyle/>
          <a:p>
            <a:r>
              <a:rPr lang="en-GB" b="1" dirty="0" smtClean="0"/>
              <a:t>Face Shields</a:t>
            </a:r>
            <a:endParaRPr lang="en-GB" b="1" dirty="0"/>
          </a:p>
        </p:txBody>
      </p:sp>
      <p:pic>
        <p:nvPicPr>
          <p:cNvPr id="13" name="Picture 12"/>
          <p:cNvPicPr>
            <a:picLocks noChangeAspect="1"/>
          </p:cNvPicPr>
          <p:nvPr/>
        </p:nvPicPr>
        <p:blipFill rotWithShape="1">
          <a:blip r:embed="rId7"/>
          <a:srcRect t="20436" b="18819"/>
          <a:stretch/>
        </p:blipFill>
        <p:spPr>
          <a:xfrm>
            <a:off x="729465" y="4589221"/>
            <a:ext cx="2928208" cy="1788206"/>
          </a:xfrm>
          <a:prstGeom prst="rect">
            <a:avLst/>
          </a:prstGeom>
        </p:spPr>
      </p:pic>
      <p:sp>
        <p:nvSpPr>
          <p:cNvPr id="14" name="TextBox 13"/>
          <p:cNvSpPr txBox="1"/>
          <p:nvPr/>
        </p:nvSpPr>
        <p:spPr>
          <a:xfrm>
            <a:off x="876703" y="4404555"/>
            <a:ext cx="1380312" cy="369332"/>
          </a:xfrm>
          <a:prstGeom prst="rect">
            <a:avLst/>
          </a:prstGeom>
          <a:noFill/>
        </p:spPr>
        <p:txBody>
          <a:bodyPr wrap="square" rtlCol="0">
            <a:spAutoFit/>
          </a:bodyPr>
          <a:lstStyle/>
          <a:p>
            <a:r>
              <a:rPr lang="en-GB" b="1" dirty="0" smtClean="0"/>
              <a:t>Eye Shields</a:t>
            </a:r>
            <a:endParaRPr lang="en-GB" b="1" dirty="0"/>
          </a:p>
        </p:txBody>
      </p:sp>
      <p:pic>
        <p:nvPicPr>
          <p:cNvPr id="2" name="Picture 1"/>
          <p:cNvPicPr>
            <a:picLocks noChangeAspect="1"/>
          </p:cNvPicPr>
          <p:nvPr/>
        </p:nvPicPr>
        <p:blipFill rotWithShape="1">
          <a:blip r:embed="rId8"/>
          <a:srcRect t="23887" b="24039"/>
          <a:stretch/>
        </p:blipFill>
        <p:spPr>
          <a:xfrm flipH="1">
            <a:off x="709202" y="1903870"/>
            <a:ext cx="3095625" cy="1611983"/>
          </a:xfrm>
          <a:prstGeom prst="rect">
            <a:avLst/>
          </a:prstGeom>
        </p:spPr>
      </p:pic>
    </p:spTree>
    <p:extLst>
      <p:ext uri="{BB962C8B-B14F-4D97-AF65-F5344CB8AC3E}">
        <p14:creationId xmlns:p14="http://schemas.microsoft.com/office/powerpoint/2010/main" val="12650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8455631"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Selecting Suitable Eye/Face Protection</a:t>
            </a:r>
            <a:endParaRPr lang="en-GB" dirty="0"/>
          </a:p>
        </p:txBody>
      </p:sp>
      <p:sp>
        <p:nvSpPr>
          <p:cNvPr id="2" name="TextBox 1"/>
          <p:cNvSpPr txBox="1"/>
          <p:nvPr/>
        </p:nvSpPr>
        <p:spPr>
          <a:xfrm>
            <a:off x="4589928" y="1751904"/>
            <a:ext cx="4337256" cy="2585323"/>
          </a:xfrm>
          <a:prstGeom prst="rect">
            <a:avLst/>
          </a:prstGeom>
          <a:noFill/>
        </p:spPr>
        <p:txBody>
          <a:bodyPr wrap="square" rtlCol="0">
            <a:spAutoFit/>
          </a:bodyPr>
          <a:lstStyle/>
          <a:p>
            <a:r>
              <a:rPr lang="en-GB" dirty="0"/>
              <a:t>The selection of suitable eye protection depends primarily on the hazard, but comfort and durability should also be considered. </a:t>
            </a:r>
            <a:endParaRPr lang="en-GB" dirty="0" smtClean="0"/>
          </a:p>
          <a:p>
            <a:endParaRPr lang="en-GB" dirty="0"/>
          </a:p>
          <a:p>
            <a:r>
              <a:rPr lang="en-GB" dirty="0" smtClean="0"/>
              <a:t>The wearer(s) of eye protection should </a:t>
            </a:r>
            <a:r>
              <a:rPr lang="en-GB" dirty="0"/>
              <a:t>be consulted and involved in the selection process</a:t>
            </a:r>
            <a:r>
              <a:rPr lang="en-GB" dirty="0" smtClean="0"/>
              <a:t>.</a:t>
            </a:r>
          </a:p>
          <a:p>
            <a:endParaRPr lang="en-GB" dirty="0" smtClean="0"/>
          </a:p>
        </p:txBody>
      </p:sp>
      <p:pic>
        <p:nvPicPr>
          <p:cNvPr id="5" name="Picture 4"/>
          <p:cNvPicPr>
            <a:picLocks noChangeAspect="1"/>
          </p:cNvPicPr>
          <p:nvPr/>
        </p:nvPicPr>
        <p:blipFill>
          <a:blip r:embed="rId3"/>
          <a:stretch>
            <a:fillRect/>
          </a:stretch>
        </p:blipFill>
        <p:spPr>
          <a:xfrm>
            <a:off x="-1" y="1582221"/>
            <a:ext cx="4589929" cy="5275780"/>
          </a:xfrm>
          <a:prstGeom prst="rect">
            <a:avLst/>
          </a:prstGeom>
        </p:spPr>
      </p:pic>
      <p:pic>
        <p:nvPicPr>
          <p:cNvPr id="3" name="Picture 1" descr="Picture1.png"/>
          <p:cNvPicPr>
            <a:picLocks noChangeAspect="1"/>
          </p:cNvPicPr>
          <p:nvPr/>
        </p:nvPicPr>
        <p:blipFill>
          <a:blip r:embed="rId4"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58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5239621"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Safety Glasses or Spectacles</a:t>
            </a:r>
            <a:endParaRPr lang="en-GB" dirty="0"/>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8369" y="2024028"/>
            <a:ext cx="7871169"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Available </a:t>
            </a:r>
            <a:r>
              <a:rPr lang="en-GB" dirty="0"/>
              <a:t>in a variety of styles, weights and </a:t>
            </a:r>
            <a:r>
              <a:rPr lang="en-GB" dirty="0" smtClean="0"/>
              <a:t>sizes.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Many </a:t>
            </a:r>
            <a:r>
              <a:rPr lang="en-GB" dirty="0"/>
              <a:t>manufacturers offer a range of prescription safety spectacles which are individually matched to the </a:t>
            </a:r>
            <a:r>
              <a:rPr lang="en-GB" dirty="0" smtClean="0"/>
              <a:t>wearer.</a:t>
            </a:r>
          </a:p>
          <a:p>
            <a:pPr marL="285750" indent="-285750">
              <a:buFont typeface="Arial" panose="020B0604020202020204" pitchFamily="34" charset="0"/>
              <a:buChar char="•"/>
            </a:pPr>
            <a:endParaRPr lang="en-GB" dirty="0" smtClean="0"/>
          </a:p>
          <a:p>
            <a:pPr marL="285750" lvl="0" indent="-285750">
              <a:buFont typeface="Arial" panose="020B0604020202020204" pitchFamily="34" charset="0"/>
              <a:buChar char="•"/>
            </a:pPr>
            <a:r>
              <a:rPr lang="en-GB" dirty="0" smtClean="0"/>
              <a:t>Different </a:t>
            </a:r>
            <a:r>
              <a:rPr lang="en-GB" dirty="0"/>
              <a:t>levels of impact resistance are </a:t>
            </a:r>
            <a:r>
              <a:rPr lang="en-GB" dirty="0" smtClean="0"/>
              <a:t>available.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Similar </a:t>
            </a:r>
            <a:r>
              <a:rPr lang="en-GB" dirty="0"/>
              <a:t>to prescription glasses, however they have side shields that provide lateral </a:t>
            </a:r>
            <a:r>
              <a:rPr lang="en-GB" dirty="0" smtClean="0"/>
              <a:t>protection.</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Suitable for </a:t>
            </a:r>
            <a:r>
              <a:rPr lang="en-GB" dirty="0"/>
              <a:t>general working conditions where there may be minor dust, chips or flying </a:t>
            </a:r>
            <a:r>
              <a:rPr lang="en-GB" dirty="0" smtClean="0"/>
              <a:t>particles.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Provide </a:t>
            </a:r>
            <a:r>
              <a:rPr lang="en-GB" dirty="0"/>
              <a:t>little or no protection against liquids or </a:t>
            </a:r>
            <a:r>
              <a:rPr lang="en-GB" dirty="0" smtClean="0"/>
              <a:t>vapours.</a:t>
            </a:r>
            <a:endParaRPr lang="en-GB" dirty="0"/>
          </a:p>
        </p:txBody>
      </p:sp>
      <p:sp>
        <p:nvSpPr>
          <p:cNvPr id="5" name="TextBox 4"/>
          <p:cNvSpPr txBox="1"/>
          <p:nvPr/>
        </p:nvSpPr>
        <p:spPr>
          <a:xfrm>
            <a:off x="688369" y="1154033"/>
            <a:ext cx="4613096" cy="923330"/>
          </a:xfrm>
          <a:prstGeom prst="rect">
            <a:avLst/>
          </a:prstGeom>
          <a:noFill/>
        </p:spPr>
        <p:txBody>
          <a:bodyPr wrap="square" rtlCol="0">
            <a:spAutoFit/>
          </a:bodyPr>
          <a:lstStyle/>
          <a:p>
            <a:pPr lvl="0"/>
            <a:r>
              <a:rPr lang="en-GB" b="1" dirty="0"/>
              <a:t>Safety glasses or spectacles provide protection against impact from small objects.</a:t>
            </a:r>
          </a:p>
          <a:p>
            <a:endParaRPr lang="en-GB" dirty="0"/>
          </a:p>
        </p:txBody>
      </p:sp>
      <p:pic>
        <p:nvPicPr>
          <p:cNvPr id="8" name="Picture 7"/>
          <p:cNvPicPr>
            <a:picLocks noChangeAspect="1"/>
          </p:cNvPicPr>
          <p:nvPr/>
        </p:nvPicPr>
        <p:blipFill rotWithShape="1">
          <a:blip r:embed="rId5"/>
          <a:srcRect t="23887" b="24039"/>
          <a:stretch/>
        </p:blipFill>
        <p:spPr>
          <a:xfrm>
            <a:off x="6041497" y="225751"/>
            <a:ext cx="3095625" cy="1611983"/>
          </a:xfrm>
          <a:prstGeom prst="rect">
            <a:avLst/>
          </a:prstGeom>
        </p:spPr>
      </p:pic>
    </p:spTree>
    <p:extLst>
      <p:ext uri="{BB962C8B-B14F-4D97-AF65-F5344CB8AC3E}">
        <p14:creationId xmlns:p14="http://schemas.microsoft.com/office/powerpoint/2010/main" val="558814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369" y="465667"/>
            <a:ext cx="5702157" cy="42333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t>Safety Goggles</a:t>
            </a:r>
            <a:endParaRPr lang="en-GB" dirty="0"/>
          </a:p>
        </p:txBody>
      </p:sp>
      <p:pic>
        <p:nvPicPr>
          <p:cNvPr id="3" name="Picture 1" descr="Picture1.png"/>
          <p:cNvPicPr>
            <a:picLocks noChangeAspect="1"/>
          </p:cNvPicPr>
          <p:nvPr/>
        </p:nvPicPr>
        <p:blipFill>
          <a:blip r:embed="rId3" cstate="print">
            <a:extLst>
              <a:ext uri="{28A0092B-C50C-407E-A947-70E740481C1C}">
                <a14:useLocalDpi xmlns:a14="http://schemas.microsoft.com/office/drawing/2010/main" val="0"/>
              </a:ext>
            </a:extLst>
          </a:blip>
          <a:srcRect t="16663" b="10416"/>
          <a:stretch>
            <a:fillRect/>
          </a:stretch>
        </p:blipFill>
        <p:spPr bwMode="auto">
          <a:xfrm>
            <a:off x="7589310" y="6366933"/>
            <a:ext cx="1436158" cy="350839"/>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descr="S:\Lists\Cheryl\l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453188"/>
            <a:ext cx="182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4675" y="2153678"/>
            <a:ext cx="8125692" cy="2862322"/>
          </a:xfrm>
          <a:prstGeom prst="rect">
            <a:avLst/>
          </a:prstGeom>
          <a:noFill/>
        </p:spPr>
        <p:txBody>
          <a:bodyPr wrap="square" rtlCol="0">
            <a:spAutoFit/>
          </a:bodyPr>
          <a:lstStyle/>
          <a:p>
            <a:pPr marL="285750" indent="-285750" fontAlgn="base">
              <a:buFont typeface="Arial" panose="020B0604020202020204" pitchFamily="34" charset="0"/>
              <a:buChar char="•"/>
            </a:pPr>
            <a:r>
              <a:rPr lang="en-GB" dirty="0" smtClean="0"/>
              <a:t>More </a:t>
            </a:r>
            <a:r>
              <a:rPr lang="en-GB" dirty="0"/>
              <a:t>prone to misting and should be treated with anti-mist </a:t>
            </a:r>
            <a:r>
              <a:rPr lang="en-GB" dirty="0" smtClean="0"/>
              <a:t>coatings.</a:t>
            </a:r>
            <a:endParaRPr lang="en-GB" dirty="0"/>
          </a:p>
          <a:p>
            <a:pPr marL="285750" lvl="0" indent="-285750" fontAlgn="base">
              <a:buFont typeface="Arial" panose="020B0604020202020204" pitchFamily="34" charset="0"/>
              <a:buChar char="•"/>
            </a:pPr>
            <a:endParaRPr lang="en-GB" dirty="0" smtClean="0"/>
          </a:p>
          <a:p>
            <a:pPr marL="285750" lvl="0" indent="-285750" fontAlgn="base">
              <a:buFont typeface="Arial" panose="020B0604020202020204" pitchFamily="34" charset="0"/>
              <a:buChar char="•"/>
            </a:pPr>
            <a:r>
              <a:rPr lang="en-GB" dirty="0" smtClean="0"/>
              <a:t>Ideal when </a:t>
            </a:r>
            <a:r>
              <a:rPr lang="en-GB" dirty="0"/>
              <a:t>the eyes need to be completely covered but the rest of the face does not need to be </a:t>
            </a:r>
            <a:r>
              <a:rPr lang="en-GB" dirty="0" smtClean="0"/>
              <a:t>protected.</a:t>
            </a:r>
          </a:p>
          <a:p>
            <a:pPr marL="285750" lvl="0" indent="-285750" fontAlgn="base">
              <a:buFont typeface="Arial" panose="020B0604020202020204" pitchFamily="34" charset="0"/>
              <a:buChar char="•"/>
            </a:pPr>
            <a:endParaRPr lang="en-GB" dirty="0"/>
          </a:p>
          <a:p>
            <a:pPr marL="285750" lvl="0" indent="-285750" fontAlgn="base">
              <a:buFont typeface="Arial" panose="020B0604020202020204" pitchFamily="34" charset="0"/>
              <a:buChar char="•"/>
            </a:pPr>
            <a:r>
              <a:rPr lang="en-GB" dirty="0" smtClean="0"/>
              <a:t>Different </a:t>
            </a:r>
            <a:r>
              <a:rPr lang="en-GB" dirty="0"/>
              <a:t>types of goggles are available to provide protection from liquids, dusts, gases, vapours, molten metal and high impact </a:t>
            </a:r>
            <a:r>
              <a:rPr lang="en-GB" dirty="0" smtClean="0"/>
              <a:t>projectiles.</a:t>
            </a:r>
            <a:endParaRPr lang="en-GB" dirty="0" smtClean="0"/>
          </a:p>
          <a:p>
            <a:pPr marL="285750" lvl="0" indent="-285750" fontAlgn="base">
              <a:buFont typeface="Arial" panose="020B0604020202020204" pitchFamily="34" charset="0"/>
              <a:buChar char="•"/>
            </a:pPr>
            <a:endParaRPr lang="en-GB" dirty="0"/>
          </a:p>
          <a:p>
            <a:pPr marL="285750" lvl="0" indent="-285750" fontAlgn="base">
              <a:buFont typeface="Arial" panose="020B0604020202020204" pitchFamily="34" charset="0"/>
              <a:buChar char="•"/>
            </a:pPr>
            <a:r>
              <a:rPr lang="en-GB" dirty="0" smtClean="0"/>
              <a:t>Goggles </a:t>
            </a:r>
            <a:r>
              <a:rPr lang="en-GB" dirty="0"/>
              <a:t>can also be obtained with a range of filters to provide protection against lasers and </a:t>
            </a:r>
            <a:r>
              <a:rPr lang="en-GB" dirty="0" smtClean="0"/>
              <a:t>welding flash.</a:t>
            </a:r>
            <a:endParaRPr lang="en-GB" dirty="0"/>
          </a:p>
        </p:txBody>
      </p:sp>
      <p:pic>
        <p:nvPicPr>
          <p:cNvPr id="5" name="Picture 4"/>
          <p:cNvPicPr>
            <a:picLocks noChangeAspect="1"/>
          </p:cNvPicPr>
          <p:nvPr/>
        </p:nvPicPr>
        <p:blipFill>
          <a:blip r:embed="rId5"/>
          <a:stretch>
            <a:fillRect/>
          </a:stretch>
        </p:blipFill>
        <p:spPr>
          <a:xfrm flipH="1">
            <a:off x="6510300" y="160362"/>
            <a:ext cx="2633700" cy="1926503"/>
          </a:xfrm>
          <a:prstGeom prst="rect">
            <a:avLst/>
          </a:prstGeom>
        </p:spPr>
      </p:pic>
      <p:sp>
        <p:nvSpPr>
          <p:cNvPr id="6" name="TextBox 5"/>
          <p:cNvSpPr txBox="1"/>
          <p:nvPr/>
        </p:nvSpPr>
        <p:spPr>
          <a:xfrm>
            <a:off x="688369" y="1187123"/>
            <a:ext cx="5231877" cy="646331"/>
          </a:xfrm>
          <a:prstGeom prst="rect">
            <a:avLst/>
          </a:prstGeom>
          <a:noFill/>
        </p:spPr>
        <p:txBody>
          <a:bodyPr wrap="square" rtlCol="0">
            <a:spAutoFit/>
          </a:bodyPr>
          <a:lstStyle/>
          <a:p>
            <a:r>
              <a:rPr lang="en-GB" b="1" dirty="0"/>
              <a:t>Safety Goggles are heavier and less comfortable than glasses but provide much better </a:t>
            </a:r>
            <a:r>
              <a:rPr lang="en-GB" b="1" dirty="0" smtClean="0"/>
              <a:t>protection.</a:t>
            </a:r>
            <a:endParaRPr lang="en-GB" dirty="0"/>
          </a:p>
        </p:txBody>
      </p:sp>
    </p:spTree>
    <p:extLst>
      <p:ext uri="{BB962C8B-B14F-4D97-AF65-F5344CB8AC3E}">
        <p14:creationId xmlns:p14="http://schemas.microsoft.com/office/powerpoint/2010/main" val="617818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1430</TotalTime>
  <Words>1116</Words>
  <Application>Microsoft Office PowerPoint</Application>
  <PresentationFormat>On-screen Show (4:3)</PresentationFormat>
  <Paragraphs>147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Brady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peacocch</dc:creator>
  <cp:lastModifiedBy>peacocch</cp:lastModifiedBy>
  <cp:revision>51</cp:revision>
  <cp:lastPrinted>2016-06-02T09:33:43Z</cp:lastPrinted>
  <dcterms:created xsi:type="dcterms:W3CDTF">2016-05-12T12:23:07Z</dcterms:created>
  <dcterms:modified xsi:type="dcterms:W3CDTF">2016-06-02T14:03:00Z</dcterms:modified>
</cp:coreProperties>
</file>