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0" r:id="rId8"/>
    <p:sldId id="25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6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2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2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9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4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1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1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9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5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952A-FC47-447F-8510-D82A75B321EA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C665-41E6-47E8-A596-84F6D587D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9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" r="10864" b="125"/>
          <a:stretch/>
        </p:blipFill>
        <p:spPr>
          <a:xfrm>
            <a:off x="-1" y="-59266"/>
            <a:ext cx="9152467" cy="6925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506132"/>
            <a:ext cx="4004733" cy="1744134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latin typeface="+mn-lt"/>
              </a:rPr>
              <a:t>Warehouse &amp; Storage Safety</a:t>
            </a:r>
            <a:endParaRPr lang="en-GB" sz="4000" dirty="0">
              <a:latin typeface="+mn-lt"/>
            </a:endParaRPr>
          </a:p>
        </p:txBody>
      </p:sp>
      <p:pic>
        <p:nvPicPr>
          <p:cNvPr id="4" name="Picture 1" descr="Pict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0416"/>
          <a:stretch>
            <a:fillRect/>
          </a:stretch>
        </p:blipFill>
        <p:spPr bwMode="auto">
          <a:xfrm>
            <a:off x="7251704" y="6256866"/>
            <a:ext cx="1790696" cy="35813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:\Lists\Cheryl\l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29" y="2678106"/>
            <a:ext cx="1790696" cy="2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3" y="2678105"/>
            <a:ext cx="1320798" cy="2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1" r="-173" b="1"/>
          <a:stretch/>
        </p:blipFill>
        <p:spPr>
          <a:xfrm>
            <a:off x="-33866" y="0"/>
            <a:ext cx="9177866" cy="6866467"/>
          </a:xfrm>
          <a:prstGeom prst="rect">
            <a:avLst/>
          </a:prstGeom>
        </p:spPr>
      </p:pic>
      <p:pic>
        <p:nvPicPr>
          <p:cNvPr id="4" name="Picture 1" descr="Pict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0416"/>
          <a:stretch>
            <a:fillRect/>
          </a:stretch>
        </p:blipFill>
        <p:spPr bwMode="auto">
          <a:xfrm>
            <a:off x="7508525" y="6420086"/>
            <a:ext cx="1516942" cy="30338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8917" y="465667"/>
            <a:ext cx="8435083" cy="4233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pic>
        <p:nvPicPr>
          <p:cNvPr id="7" name="Picture 2" descr="S:\Lists\Cheryl\l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188"/>
            <a:ext cx="1824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0264" y="1024472"/>
            <a:ext cx="36237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Legislation:</a:t>
            </a:r>
          </a:p>
          <a:p>
            <a:endParaRPr lang="en-GB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i="1" dirty="0"/>
              <a:t>The Management of Health and Safety at Work Regulations 1999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i="1" dirty="0"/>
              <a:t>The Workplace (Health, Safety and Welfare) Regulations 1992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i="1" dirty="0"/>
              <a:t>The Work at Height Regulations 2005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GB" sz="1200" i="1" dirty="0"/>
              <a:t>The Manual Handling Operations Regulations 1992</a:t>
            </a:r>
            <a:endParaRPr lang="en-GB" sz="1200" b="1" dirty="0"/>
          </a:p>
          <a:p>
            <a:endParaRPr lang="en-GB" sz="1200" b="1" dirty="0"/>
          </a:p>
          <a:p>
            <a:r>
              <a:rPr lang="en-GB" sz="1200" b="1" dirty="0" smtClean="0"/>
              <a:t>There </a:t>
            </a:r>
            <a:r>
              <a:rPr lang="en-GB" sz="1200" b="1" dirty="0"/>
              <a:t>are many hazards in the </a:t>
            </a:r>
            <a:r>
              <a:rPr lang="en-GB" sz="1200" b="1" dirty="0" smtClean="0"/>
              <a:t>warehouse, including</a:t>
            </a:r>
            <a:r>
              <a:rPr lang="en-GB" sz="1200" b="1" dirty="0"/>
              <a:t>: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Slips and </a:t>
            </a:r>
            <a:r>
              <a:rPr lang="en-GB" sz="1200" dirty="0" smtClean="0"/>
              <a:t>trips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Manual </a:t>
            </a:r>
            <a:r>
              <a:rPr lang="en-GB" sz="1200" dirty="0" smtClean="0"/>
              <a:t>handling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Work at </a:t>
            </a:r>
            <a:r>
              <a:rPr lang="en-GB" sz="1200" dirty="0" smtClean="0"/>
              <a:t>height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Vehicles in and around the </a:t>
            </a:r>
            <a:r>
              <a:rPr lang="en-GB" sz="1200" dirty="0" smtClean="0"/>
              <a:t>workplace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Moving or falling </a:t>
            </a:r>
            <a:r>
              <a:rPr lang="en-GB" sz="1200" dirty="0" smtClean="0"/>
              <a:t>objects</a:t>
            </a:r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46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ictu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0416"/>
          <a:stretch>
            <a:fillRect/>
          </a:stretch>
        </p:blipFill>
        <p:spPr bwMode="auto">
          <a:xfrm>
            <a:off x="7508525" y="6420086"/>
            <a:ext cx="1516942" cy="30338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8917" y="465667"/>
            <a:ext cx="8435083" cy="4233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Manual Handling</a:t>
            </a:r>
            <a:endParaRPr lang="en-GB" dirty="0"/>
          </a:p>
        </p:txBody>
      </p:sp>
      <p:pic>
        <p:nvPicPr>
          <p:cNvPr id="7" name="Picture 2" descr="S:\Lists\Cheryl\l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188"/>
            <a:ext cx="1824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916" y="1872442"/>
            <a:ext cx="28029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Steps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Using mechanical devices where possible, such as trolleys, pallet movers, conveyors and scissor lifts.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This equipment should be regularly maintained and inspected and the operators fully trained.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Breaking up loads to make them more manageable.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Using two or more people for certain jobs.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Ensuring aisles are of sufficient width and are clear.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Raising the height of working platforms to reduce the need to bend or twist.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39" y="2526436"/>
            <a:ext cx="5598302" cy="2926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916" y="1258332"/>
            <a:ext cx="8009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Much warehouse work entails a risk of back injury and muscular strains from lifting and moving heavy or bulky items of stock. Consequently, taking steps to prevent such injuries should be a major part of health and safety </a:t>
            </a:r>
            <a:r>
              <a:rPr lang="en-GB" sz="1200" b="1" dirty="0" smtClean="0"/>
              <a:t>procedures.</a:t>
            </a:r>
            <a:endParaRPr lang="en-GB" sz="1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4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ictu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0416"/>
          <a:stretch>
            <a:fillRect/>
          </a:stretch>
        </p:blipFill>
        <p:spPr bwMode="auto">
          <a:xfrm>
            <a:off x="7508525" y="6420086"/>
            <a:ext cx="1516942" cy="30338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8917" y="465667"/>
            <a:ext cx="8435083" cy="4233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Vehicles</a:t>
            </a:r>
            <a:endParaRPr lang="en-GB" dirty="0"/>
          </a:p>
        </p:txBody>
      </p:sp>
      <p:pic>
        <p:nvPicPr>
          <p:cNvPr id="7" name="Picture 2" descr="S:\Lists\Cheryl\l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188"/>
            <a:ext cx="1824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7330" y="1185332"/>
            <a:ext cx="52193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Vehicle movement in and around warehouses requires careful and constant management to prevent accidents.</a:t>
            </a:r>
          </a:p>
          <a:p>
            <a:endParaRPr lang="en-GB" sz="1200" dirty="0"/>
          </a:p>
          <a:p>
            <a:r>
              <a:rPr lang="en-GB" sz="1200" dirty="0" smtClean="0"/>
              <a:t>Where vehicles and pedestrians use the same traffic route, there should be adequate separation between them and, if possible, complete separation of vehicles and pedestrians.</a:t>
            </a:r>
          </a:p>
          <a:p>
            <a:endParaRPr lang="en-GB" sz="1200" dirty="0" smtClean="0"/>
          </a:p>
          <a:p>
            <a:endParaRPr lang="en-GB" sz="1200" b="1" dirty="0"/>
          </a:p>
          <a:p>
            <a:r>
              <a:rPr lang="en-GB" sz="1200" b="1" dirty="0" smtClean="0"/>
              <a:t>Steps that need to be taken include:</a:t>
            </a:r>
          </a:p>
          <a:p>
            <a:endParaRPr lang="en-GB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Ensuring the vehicles being used are safe and have been properly maintained.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Ensuring the driver is safe and has had appropriate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Minimising the need for reversing.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Avoiding sharp bends and blind corners.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Maintenance – not allowing potholes and uneven surfaces to develop.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Taking into account features that can affect load stability, such as steep slopes.</a:t>
            </a:r>
          </a:p>
          <a:p>
            <a:endParaRPr lang="en-GB" sz="1200" dirty="0"/>
          </a:p>
          <a:p>
            <a:r>
              <a:rPr lang="en-GB" sz="1200" dirty="0" smtClean="0"/>
              <a:t>If possible, the need for reversing should be eliminated or, if this is not possible, minimised. Pedestrians should be kept out of areas where vehicles reverse.</a:t>
            </a:r>
          </a:p>
          <a:p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67" y="1720320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ictu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0416"/>
          <a:stretch>
            <a:fillRect/>
          </a:stretch>
        </p:blipFill>
        <p:spPr bwMode="auto">
          <a:xfrm>
            <a:off x="7508525" y="6420086"/>
            <a:ext cx="1516942" cy="30338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8917" y="465667"/>
            <a:ext cx="8435083" cy="4233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Forklift Trucks</a:t>
            </a:r>
            <a:endParaRPr lang="en-GB" dirty="0"/>
          </a:p>
        </p:txBody>
      </p:sp>
      <p:pic>
        <p:nvPicPr>
          <p:cNvPr id="7" name="Picture 2" descr="S:\Lists\Cheryl\l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188"/>
            <a:ext cx="1824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917" y="1219200"/>
            <a:ext cx="83165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The safe use of forklift trucks requires:</a:t>
            </a:r>
          </a:p>
          <a:p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Drivers to have received adequate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Inspection and maintenance to ensure the trucks are in a safe condition.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Safe operating procedures, including arrangements to prevent overloading and prohibiting riding on the forks.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Keys to the forklift are always removed by the operator at the end of his/her shift and kept in a safe and secure place to prevent unauthorised use of the vehicle.</a:t>
            </a:r>
          </a:p>
          <a:p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3619409"/>
            <a:ext cx="4865783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/>
          <a:stretch/>
        </p:blipFill>
        <p:spPr>
          <a:xfrm>
            <a:off x="8467" y="1286551"/>
            <a:ext cx="4917991" cy="4769086"/>
          </a:xfrm>
          <a:prstGeom prst="rect">
            <a:avLst/>
          </a:prstGeom>
        </p:spPr>
      </p:pic>
      <p:pic>
        <p:nvPicPr>
          <p:cNvPr id="4" name="Picture 1" descr="Pict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0416"/>
          <a:stretch>
            <a:fillRect/>
          </a:stretch>
        </p:blipFill>
        <p:spPr bwMode="auto">
          <a:xfrm>
            <a:off x="7508525" y="6420086"/>
            <a:ext cx="1516942" cy="30338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8917" y="465667"/>
            <a:ext cx="8435083" cy="4233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Moving and Falling Objects</a:t>
            </a:r>
            <a:endParaRPr lang="en-GB" dirty="0"/>
          </a:p>
        </p:txBody>
      </p:sp>
      <p:pic>
        <p:nvPicPr>
          <p:cNvPr id="7" name="Picture 2" descr="S:\Lists\Cheryl\l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188"/>
            <a:ext cx="1824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18453" y="1223926"/>
            <a:ext cx="37614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Many injuries to employees in the warehousing and storage are caused by being hit by falling or moving objects.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The risk from falling objects is elevated in high ceilinged warehouses.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Items can fall from racking that is badly designed, maintained or used, from persons working at height or from cranes, elevated platforms or forklift trucks.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Areas and specific activities in the warehouse where there is a risk of an object falling and striking someone should be clearly indicated to prevent entry by unauthorised persons.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Racking should be designed, maintained and used to prevent it being overloaded and to prevent the racking itself from toppling.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Materials should be stacked securely to prevent them falling and injuring staff below.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891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ictu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0416"/>
          <a:stretch>
            <a:fillRect/>
          </a:stretch>
        </p:blipFill>
        <p:spPr bwMode="auto">
          <a:xfrm>
            <a:off x="7508525" y="6420086"/>
            <a:ext cx="1516942" cy="30338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8917" y="465667"/>
            <a:ext cx="8435083" cy="4233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Slips </a:t>
            </a:r>
            <a:r>
              <a:rPr lang="en-GB" dirty="0" smtClean="0"/>
              <a:t>and </a:t>
            </a:r>
            <a:r>
              <a:rPr lang="en-GB" dirty="0" smtClean="0"/>
              <a:t>Trips</a:t>
            </a:r>
            <a:endParaRPr lang="en-GB" dirty="0"/>
          </a:p>
        </p:txBody>
      </p:sp>
      <p:pic>
        <p:nvPicPr>
          <p:cNvPr id="7" name="Picture 2" descr="S:\Lists\Cheryl\l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188"/>
            <a:ext cx="1824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58" y="1204457"/>
            <a:ext cx="3992047" cy="26669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917" y="1142997"/>
            <a:ext cx="38630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Factors that contribute to slip and trip accidents in warehouses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Unsuitable floor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Wet or contaminated floors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Unsuitable footwear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Poor 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Obstructions in walkways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Uneven surfaces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08917" y="3897841"/>
            <a:ext cx="796095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Steps must be taken to ensure the following: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There is good housekeeping to ensure passageways are kept clear of clutter, obstacles and other trip </a:t>
            </a:r>
            <a:r>
              <a:rPr lang="en-GB" sz="1200" dirty="0" smtClean="0"/>
              <a:t>hazards.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Passageways are clear of potholes and uneven surfaces, inspected regularly and properly </a:t>
            </a:r>
            <a:r>
              <a:rPr lang="en-GB" sz="1200" dirty="0" smtClean="0"/>
              <a:t>maintained.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Cables are fastened securely to floor or re-routed </a:t>
            </a:r>
            <a:r>
              <a:rPr lang="en-GB" sz="1200" dirty="0" smtClean="0"/>
              <a:t>overhead.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Spillages are cleaned up immediately and warning notices </a:t>
            </a:r>
            <a:r>
              <a:rPr lang="en-GB" sz="1200" dirty="0" smtClean="0"/>
              <a:t>displayed.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The floor is suitable for the type of work carried </a:t>
            </a:r>
            <a:r>
              <a:rPr lang="en-GB" sz="1200" dirty="0" smtClean="0"/>
              <a:t>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Visibility is not adversely affected by poor </a:t>
            </a:r>
            <a:r>
              <a:rPr lang="en-GB" sz="1200" dirty="0" smtClean="0"/>
              <a:t>lighting.</a:t>
            </a:r>
            <a:endParaRPr lang="en-GB" sz="1200" dirty="0"/>
          </a:p>
          <a:p>
            <a:r>
              <a:rPr lang="en-GB" sz="1100" dirty="0" smtClean="0"/>
              <a:t>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511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17" y="856780"/>
            <a:ext cx="3800475" cy="5715000"/>
          </a:xfrm>
          <a:prstGeom prst="rect">
            <a:avLst/>
          </a:prstGeom>
        </p:spPr>
      </p:pic>
      <p:pic>
        <p:nvPicPr>
          <p:cNvPr id="4" name="Picture 1" descr="Pict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0416"/>
          <a:stretch>
            <a:fillRect/>
          </a:stretch>
        </p:blipFill>
        <p:spPr bwMode="auto">
          <a:xfrm>
            <a:off x="7508525" y="6420086"/>
            <a:ext cx="1516942" cy="30338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8917" y="465667"/>
            <a:ext cx="8435083" cy="42333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Work at Height</a:t>
            </a:r>
            <a:endParaRPr lang="en-GB" dirty="0"/>
          </a:p>
        </p:txBody>
      </p:sp>
      <p:pic>
        <p:nvPicPr>
          <p:cNvPr id="7" name="Picture 2" descr="S:\Lists\Cheryl\l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188"/>
            <a:ext cx="1824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9392" y="1136179"/>
            <a:ext cx="43264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It is not unusual for warehouse workers to work above floor level, for instance:</a:t>
            </a:r>
          </a:p>
          <a:p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Stacking goods on high shelving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Removing goods from high 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Using ladders or mechanical pickers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Walking on elevated walkways or flooring</a:t>
            </a:r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sz="1200" dirty="0" smtClean="0"/>
              <a:t>If possible, </a:t>
            </a:r>
            <a:r>
              <a:rPr lang="en-GB" sz="1200" b="1" dirty="0" smtClean="0"/>
              <a:t>work at height should be avoided</a:t>
            </a:r>
            <a:r>
              <a:rPr lang="en-GB" sz="1200" dirty="0" smtClean="0"/>
              <a:t>. If working at height is necessary, equipment that prevents falls from height should be used. </a:t>
            </a:r>
          </a:p>
          <a:p>
            <a:endParaRPr lang="en-GB" sz="1200" dirty="0" smtClean="0"/>
          </a:p>
          <a:p>
            <a:r>
              <a:rPr lang="en-GB" sz="1200" dirty="0" smtClean="0"/>
              <a:t>If the risk cannot be completely eliminated, equipment should be provided that minimises the distance if the person is at risk from falling, and reduces the risk of serious injury.</a:t>
            </a:r>
          </a:p>
          <a:p>
            <a:endParaRPr lang="en-GB" sz="1200" dirty="0"/>
          </a:p>
          <a:p>
            <a:r>
              <a:rPr lang="en-GB" sz="1200" b="1" dirty="0" smtClean="0"/>
              <a:t>Employees should be properly trained for working at height.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97875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ictu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3" b="10416"/>
          <a:stretch>
            <a:fillRect/>
          </a:stretch>
        </p:blipFill>
        <p:spPr bwMode="auto">
          <a:xfrm>
            <a:off x="7508525" y="6420086"/>
            <a:ext cx="1516942" cy="303389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3241" y="1380063"/>
            <a:ext cx="6563950" cy="425026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7" name="Picture 2" descr="S:\Lists\Cheryl\l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453188"/>
            <a:ext cx="18240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1808" y="2143707"/>
            <a:ext cx="4506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Seton have all the equipment you need to keep your employees safe in the warehouse environment</a:t>
            </a:r>
          </a:p>
          <a:p>
            <a:pPr algn="ctr"/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1200" b="1" dirty="0">
              <a:solidFill>
                <a:schemeClr val="bg1"/>
              </a:solidFill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Visit us online at </a:t>
            </a:r>
          </a:p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seton.co.uk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0" y="337813"/>
            <a:ext cx="2363390" cy="4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73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793</Words>
  <Application>Microsoft Office PowerPoint</Application>
  <PresentationFormat>On-screen Show (4:3)</PresentationFormat>
  <Paragraphs>125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Warehouse &amp; Storage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Brady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Steps to Risk Assessment</dc:title>
  <dc:creator>peacocch</dc:creator>
  <cp:lastModifiedBy>peacocch</cp:lastModifiedBy>
  <cp:revision>21</cp:revision>
  <dcterms:created xsi:type="dcterms:W3CDTF">2016-10-19T12:46:44Z</dcterms:created>
  <dcterms:modified xsi:type="dcterms:W3CDTF">2016-11-10T14:49:53Z</dcterms:modified>
</cp:coreProperties>
</file>